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1"/>
  </p:notesMasterIdLst>
  <p:handoutMasterIdLst>
    <p:handoutMasterId r:id="rId82"/>
  </p:handoutMasterIdLst>
  <p:sldIdLst>
    <p:sldId id="836" r:id="rId2"/>
    <p:sldId id="709" r:id="rId3"/>
    <p:sldId id="637" r:id="rId4"/>
    <p:sldId id="705" r:id="rId5"/>
    <p:sldId id="613" r:id="rId6"/>
    <p:sldId id="746" r:id="rId7"/>
    <p:sldId id="713" r:id="rId8"/>
    <p:sldId id="747" r:id="rId9"/>
    <p:sldId id="830" r:id="rId10"/>
    <p:sldId id="831" r:id="rId11"/>
    <p:sldId id="847" r:id="rId12"/>
    <p:sldId id="745" r:id="rId13"/>
    <p:sldId id="808" r:id="rId14"/>
    <p:sldId id="755" r:id="rId15"/>
    <p:sldId id="610" r:id="rId16"/>
    <p:sldId id="609" r:id="rId17"/>
    <p:sldId id="611" r:id="rId18"/>
    <p:sldId id="752" r:id="rId19"/>
    <p:sldId id="717" r:id="rId20"/>
    <p:sldId id="855" r:id="rId21"/>
    <p:sldId id="772" r:id="rId22"/>
    <p:sldId id="700" r:id="rId23"/>
    <p:sldId id="863" r:id="rId24"/>
    <p:sldId id="820" r:id="rId25"/>
    <p:sldId id="803" r:id="rId26"/>
    <p:sldId id="856" r:id="rId27"/>
    <p:sldId id="858" r:id="rId28"/>
    <p:sldId id="859" r:id="rId29"/>
    <p:sldId id="857" r:id="rId30"/>
    <p:sldId id="821" r:id="rId31"/>
    <p:sldId id="864" r:id="rId32"/>
    <p:sldId id="660" r:id="rId33"/>
    <p:sldId id="845" r:id="rId34"/>
    <p:sldId id="843" r:id="rId35"/>
    <p:sldId id="813" r:id="rId36"/>
    <p:sldId id="814" r:id="rId37"/>
    <p:sldId id="732" r:id="rId38"/>
    <p:sldId id="719" r:id="rId39"/>
    <p:sldId id="865" r:id="rId40"/>
    <p:sldId id="733" r:id="rId41"/>
    <p:sldId id="727" r:id="rId42"/>
    <p:sldId id="728" r:id="rId43"/>
    <p:sldId id="759" r:id="rId44"/>
    <p:sldId id="802" r:id="rId45"/>
    <p:sldId id="773" r:id="rId46"/>
    <p:sldId id="619" r:id="rId47"/>
    <p:sldId id="827" r:id="rId48"/>
    <p:sldId id="818" r:id="rId49"/>
    <p:sldId id="815" r:id="rId50"/>
    <p:sldId id="816" r:id="rId51"/>
    <p:sldId id="848" r:id="rId52"/>
    <p:sldId id="742" r:id="rId53"/>
    <p:sldId id="708" r:id="rId54"/>
    <p:sldId id="840" r:id="rId55"/>
    <p:sldId id="839" r:id="rId56"/>
    <p:sldId id="841" r:id="rId57"/>
    <p:sldId id="718" r:id="rId58"/>
    <p:sldId id="790" r:id="rId59"/>
    <p:sldId id="793" r:id="rId60"/>
    <p:sldId id="792" r:id="rId61"/>
    <p:sldId id="810" r:id="rId62"/>
    <p:sldId id="794" r:id="rId63"/>
    <p:sldId id="861" r:id="rId64"/>
    <p:sldId id="786" r:id="rId65"/>
    <p:sldId id="862" r:id="rId66"/>
    <p:sldId id="625" r:id="rId67"/>
    <p:sldId id="783" r:id="rId68"/>
    <p:sldId id="822" r:id="rId69"/>
    <p:sldId id="823" r:id="rId70"/>
    <p:sldId id="693" r:id="rId71"/>
    <p:sldId id="849" r:id="rId72"/>
    <p:sldId id="628" r:id="rId73"/>
    <p:sldId id="592" r:id="rId74"/>
    <p:sldId id="626" r:id="rId75"/>
    <p:sldId id="627" r:id="rId76"/>
    <p:sldId id="690" r:id="rId77"/>
    <p:sldId id="770" r:id="rId78"/>
    <p:sldId id="797" r:id="rId79"/>
    <p:sldId id="846" r:id="rId80"/>
  </p:sldIdLst>
  <p:sldSz cx="9144000" cy="6858000" type="screen4x3"/>
  <p:notesSz cx="7010400" cy="92964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7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52" autoAdjust="0"/>
  </p:normalViewPr>
  <p:slideViewPr>
    <p:cSldViewPr>
      <p:cViewPr varScale="1">
        <p:scale>
          <a:sx n="69" d="100"/>
          <a:sy n="69" d="100"/>
        </p:scale>
        <p:origin x="-77" y="-72"/>
      </p:cViewPr>
      <p:guideLst>
        <p:guide orient="horz" pos="2160"/>
        <p:guide pos="2976"/>
      </p:guideLst>
    </p:cSldViewPr>
  </p:slideViewPr>
  <p:outlineViewPr>
    <p:cViewPr>
      <p:scale>
        <a:sx n="33" d="100"/>
        <a:sy n="33" d="100"/>
      </p:scale>
      <p:origin x="0" y="-385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47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fld id="{4F85A2A9-D9BD-4F38-9419-F1ED375FE18C}" type="datetimeFigureOut">
              <a:rPr lang="en-US" smtClean="0"/>
              <a:t>3/7/2019</a:t>
            </a:fld>
            <a:endParaRPr lang="en-US" dirty="0"/>
          </a:p>
        </p:txBody>
      </p:sp>
      <p:sp>
        <p:nvSpPr>
          <p:cNvPr id="4" name="Footer Placeholder 3"/>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D207E500-39B8-43E8-8AC7-FDC7CDD1F0EB}" type="slidenum">
              <a:rPr lang="en-US" smtClean="0"/>
              <a:t>‹#›</a:t>
            </a:fld>
            <a:endParaRPr lang="en-US" dirty="0"/>
          </a:p>
        </p:txBody>
      </p:sp>
    </p:spTree>
    <p:extLst>
      <p:ext uri="{BB962C8B-B14F-4D97-AF65-F5344CB8AC3E}">
        <p14:creationId xmlns:p14="http://schemas.microsoft.com/office/powerpoint/2010/main" val="225722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930" tIns="46465" rIns="92930" bIns="46465" rtlCol="0"/>
          <a:lstStyle>
            <a:lvl1pPr algn="r">
              <a:defRPr sz="1200"/>
            </a:lvl1pPr>
          </a:lstStyle>
          <a:p>
            <a:fld id="{1E185C3D-7ABB-45F3-82D5-4C48E218950A}" type="datetimeFigureOut">
              <a:rPr lang="en-US" smtClean="0"/>
              <a:pPr/>
              <a:t>3/7/2019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930" tIns="46465" rIns="92930" bIns="46465" rtlCol="0" anchor="b"/>
          <a:lstStyle>
            <a:lvl1pPr algn="r">
              <a:defRPr sz="1200"/>
            </a:lvl1pPr>
          </a:lstStyle>
          <a:p>
            <a:fld id="{2DE3F8BA-B8BE-491E-8299-00E6EDCD1996}" type="slidenum">
              <a:rPr lang="en-US" smtClean="0"/>
              <a:pPr/>
              <a:t>‹#›</a:t>
            </a:fld>
            <a:endParaRPr lang="en-US" dirty="0"/>
          </a:p>
        </p:txBody>
      </p:sp>
    </p:spTree>
    <p:extLst>
      <p:ext uri="{BB962C8B-B14F-4D97-AF65-F5344CB8AC3E}">
        <p14:creationId xmlns:p14="http://schemas.microsoft.com/office/powerpoint/2010/main" val="372054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For the first time on record, your odds of dying from an accidental opioid overdose are greater than dying in a motor vehicle crash.</a:t>
            </a:r>
            <a:endParaRPr lang="en-US" dirty="0" smtClean="0"/>
          </a:p>
          <a:p>
            <a:endParaRPr lang="en-US" dirty="0" smtClean="0"/>
          </a:p>
          <a:p>
            <a:r>
              <a:rPr lang="en-US" sz="1200" b="0" kern="1200" dirty="0" smtClean="0">
                <a:solidFill>
                  <a:schemeClr val="tx1"/>
                </a:solidFill>
                <a:effectLst/>
                <a:latin typeface="+mn-lt"/>
                <a:ea typeface="+mn-ea"/>
                <a:cs typeface="+mn-cs"/>
              </a:rPr>
              <a:t>Source: National Safety Council estimates based on data from National Center for Health Statistics—Mortality Data for 2017, as compiled from data provided by the 57 vital statistics jurisdictions through the Vital Statistics Cooperative Program.  Population and life expectancy data are from the U.S. Census Bureau. Deaths are classified on the basis of the Tenth Revision of the World Health Organization’s “The International Classification of Diseases” (ICD). Numbers following titles refer to External Cause of Morbidity and Mortality classifications in ICD-10.</a:t>
            </a:r>
            <a:endParaRPr lang="en-US" dirty="0"/>
          </a:p>
        </p:txBody>
      </p:sp>
      <p:sp>
        <p:nvSpPr>
          <p:cNvPr id="4" name="Slide Number Placeholder 3"/>
          <p:cNvSpPr>
            <a:spLocks noGrp="1"/>
          </p:cNvSpPr>
          <p:nvPr>
            <p:ph type="sldNum" sz="quarter" idx="10"/>
          </p:nvPr>
        </p:nvSpPr>
        <p:spPr/>
        <p:txBody>
          <a:bodyPr/>
          <a:lstStyle/>
          <a:p>
            <a:fld id="{2BAB8814-9690-4128-BBD1-4B31451FF214}" type="slidenum">
              <a:rPr lang="en-US" smtClean="0"/>
              <a:t>23</a:t>
            </a:fld>
            <a:endParaRPr lang="en-US" dirty="0"/>
          </a:p>
        </p:txBody>
      </p:sp>
    </p:spTree>
    <p:extLst>
      <p:ext uri="{BB962C8B-B14F-4D97-AF65-F5344CB8AC3E}">
        <p14:creationId xmlns:p14="http://schemas.microsoft.com/office/powerpoint/2010/main" val="28596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48</a:t>
            </a:fld>
            <a:endParaRPr lang="en-US" dirty="0"/>
          </a:p>
        </p:txBody>
      </p:sp>
    </p:spTree>
    <p:extLst>
      <p:ext uri="{BB962C8B-B14F-4D97-AF65-F5344CB8AC3E}">
        <p14:creationId xmlns:p14="http://schemas.microsoft.com/office/powerpoint/2010/main" val="111689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49</a:t>
            </a:fld>
            <a:endParaRPr lang="en-US" dirty="0"/>
          </a:p>
        </p:txBody>
      </p:sp>
    </p:spTree>
    <p:extLst>
      <p:ext uri="{BB962C8B-B14F-4D97-AF65-F5344CB8AC3E}">
        <p14:creationId xmlns:p14="http://schemas.microsoft.com/office/powerpoint/2010/main" val="317802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71</a:t>
            </a:fld>
            <a:endParaRPr lang="en-US" dirty="0"/>
          </a:p>
        </p:txBody>
      </p:sp>
    </p:spTree>
    <p:extLst>
      <p:ext uri="{BB962C8B-B14F-4D97-AF65-F5344CB8AC3E}">
        <p14:creationId xmlns:p14="http://schemas.microsoft.com/office/powerpoint/2010/main" val="3395721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76</a:t>
            </a:fld>
            <a:endParaRPr lang="en-US" dirty="0"/>
          </a:p>
        </p:txBody>
      </p:sp>
    </p:spTree>
    <p:extLst>
      <p:ext uri="{BB962C8B-B14F-4D97-AF65-F5344CB8AC3E}">
        <p14:creationId xmlns:p14="http://schemas.microsoft.com/office/powerpoint/2010/main" val="274470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79</a:t>
            </a:fld>
            <a:endParaRPr lang="en-US" dirty="0"/>
          </a:p>
        </p:txBody>
      </p:sp>
    </p:spTree>
    <p:extLst>
      <p:ext uri="{BB962C8B-B14F-4D97-AF65-F5344CB8AC3E}">
        <p14:creationId xmlns:p14="http://schemas.microsoft.com/office/powerpoint/2010/main" val="180845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smtClean="0"/>
              <a:t>Bottom band: NIOSH</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35"/>
          <a:stretch/>
        </p:blipFill>
        <p:spPr>
          <a:xfrm>
            <a:off x="0" y="6679435"/>
            <a:ext cx="9144000" cy="178567"/>
          </a:xfrm>
          <a:prstGeom prst="rect">
            <a:avLst/>
          </a:prstGeom>
        </p:spPr>
      </p:pic>
      <p:sp>
        <p:nvSpPr>
          <p:cNvPr id="6" name="TextBox 5"/>
          <p:cNvSpPr txBox="1"/>
          <p:nvPr userDrawn="1"/>
        </p:nvSpPr>
        <p:spPr>
          <a:xfrm>
            <a:off x="714778" y="1751529"/>
            <a:ext cx="6342847" cy="830997"/>
          </a:xfrm>
          <a:prstGeom prst="rect">
            <a:avLst/>
          </a:prstGeom>
          <a:noFill/>
        </p:spPr>
        <p:txBody>
          <a:bodyPr wrap="square" rtlCol="0">
            <a:spAutoFit/>
          </a:bodyPr>
          <a:lstStyle/>
          <a:p>
            <a:pPr marL="285744" indent="-285744">
              <a:buFont typeface="Arial" panose="020B0604020202020204" pitchFamily="34" charset="0"/>
              <a:buChar char="•"/>
            </a:pPr>
            <a:endParaRPr lang="en-US" sz="2400" dirty="0" smtClean="0">
              <a:solidFill>
                <a:srgbClr val="000000"/>
              </a:solidFill>
              <a:latin typeface="Calibri" panose="020F0502020204030204" pitchFamily="34" charset="0"/>
            </a:endParaRPr>
          </a:p>
          <a:p>
            <a:pPr marL="742932" lvl="1" indent="-285744">
              <a:buClr>
                <a:schemeClr val="accent3"/>
              </a:buClr>
              <a:buFont typeface="Arial" panose="020B0604020202020204" pitchFamily="34" charset="0"/>
              <a:buChar char="•"/>
            </a:pPr>
            <a:endParaRPr lang="en-US" sz="2400" dirty="0" smtClean="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545167"/>
            <a:ext cx="8229600" cy="4455584"/>
          </a:xfrm>
        </p:spPr>
        <p:txBody>
          <a:bodyPr/>
          <a:lstStyle>
            <a:lvl1pPr marL="342891" indent="-342891">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7410018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tyle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58594" cy="114300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dirty="0" smtClean="0"/>
              <a:t>Bottom band: NIOSH</a:t>
            </a:r>
            <a:endParaRPr lang="en-US" dirty="0"/>
          </a:p>
        </p:txBody>
      </p:sp>
      <p:sp>
        <p:nvSpPr>
          <p:cNvPr id="6" name="TextBox 5"/>
          <p:cNvSpPr txBox="1"/>
          <p:nvPr userDrawn="1"/>
        </p:nvSpPr>
        <p:spPr>
          <a:xfrm>
            <a:off x="714777" y="1751528"/>
            <a:ext cx="6342846" cy="646331"/>
          </a:xfrm>
          <a:prstGeom prst="rect">
            <a:avLst/>
          </a:prstGeom>
          <a:noFill/>
        </p:spPr>
        <p:txBody>
          <a:bodyPr wrap="square" rtlCol="0">
            <a:spAutoFit/>
          </a:bodyPr>
          <a:lstStyle/>
          <a:p>
            <a:pPr marL="285743" indent="-285743">
              <a:buFont typeface="Arial" panose="020B0604020202020204" pitchFamily="34" charset="0"/>
              <a:buChar char="•"/>
            </a:pPr>
            <a:endParaRPr lang="en-US" sz="1800" dirty="0" smtClean="0">
              <a:solidFill>
                <a:srgbClr val="000000"/>
              </a:solidFill>
              <a:latin typeface="Calibri" panose="020F0502020204030204" pitchFamily="34" charset="0"/>
            </a:endParaRPr>
          </a:p>
          <a:p>
            <a:pPr marL="742931" lvl="1" indent="-285743">
              <a:buClr>
                <a:schemeClr val="accent3"/>
              </a:buClr>
              <a:buFont typeface="Arial" panose="020B0604020202020204" pitchFamily="34" charset="0"/>
              <a:buChar char="•"/>
            </a:pPr>
            <a:endParaRPr lang="en-US" sz="1800" dirty="0" smtClean="0">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545167"/>
            <a:ext cx="8229600" cy="4455584"/>
          </a:xfrm>
        </p:spPr>
        <p:txBody>
          <a:bodyPr/>
          <a:lstStyle>
            <a:lvl1pPr marL="342892" indent="-342892">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81"/>
            <a:ext cx="9144000" cy="12072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4615" y="184594"/>
            <a:ext cx="936068" cy="1248091"/>
          </a:xfrm>
          <a:prstGeom prst="rect">
            <a:avLst/>
          </a:prstGeom>
        </p:spPr>
      </p:pic>
    </p:spTree>
    <p:extLst>
      <p:ext uri="{BB962C8B-B14F-4D97-AF65-F5344CB8AC3E}">
        <p14:creationId xmlns:p14="http://schemas.microsoft.com/office/powerpoint/2010/main" val="2263025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0EB7-057F-405F-9E0C-6A5032A464AD}" type="datetimeFigureOut">
              <a:rPr lang="en-US" smtClean="0"/>
              <a:pPr/>
              <a:t>3/7/2019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0EB7-057F-405F-9E0C-6A5032A464AD}" type="datetimeFigureOut">
              <a:rPr lang="en-US" smtClean="0"/>
              <a:pPr/>
              <a:t>3/7/2019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36D98-2A1A-4F95-A687-2BBAEA6D58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8077200" cy="1371600"/>
          </a:xfrm>
        </p:spPr>
        <p:txBody>
          <a:bodyPr>
            <a:noAutofit/>
          </a:bodyPr>
          <a:lstStyle/>
          <a:p>
            <a:pPr algn="r"/>
            <a:r>
              <a:rPr lang="en-US" sz="4800" b="1" dirty="0" smtClean="0"/>
              <a:t>Perspectives on the </a:t>
            </a:r>
            <a:br>
              <a:rPr lang="en-US" sz="4800" b="1" dirty="0" smtClean="0"/>
            </a:br>
            <a:r>
              <a:rPr lang="en-US" sz="4800" b="1" dirty="0" smtClean="0"/>
              <a:t>U.S. Opioid Crisis </a:t>
            </a:r>
            <a:endParaRPr lang="en-US" sz="4800" b="1" dirty="0"/>
          </a:p>
        </p:txBody>
      </p:sp>
      <p:sp>
        <p:nvSpPr>
          <p:cNvPr id="3" name="Subtitle 2"/>
          <p:cNvSpPr>
            <a:spLocks noGrp="1"/>
          </p:cNvSpPr>
          <p:nvPr>
            <p:ph type="subTitle" idx="1"/>
          </p:nvPr>
        </p:nvSpPr>
        <p:spPr>
          <a:xfrm>
            <a:off x="381000" y="2484120"/>
            <a:ext cx="7924800" cy="4069080"/>
          </a:xfrm>
        </p:spPr>
        <p:txBody>
          <a:bodyPr>
            <a:normAutofit/>
          </a:bodyPr>
          <a:lstStyle/>
          <a:p>
            <a:pPr algn="r"/>
            <a:r>
              <a:rPr lang="en-US" sz="2200" b="1" dirty="0" smtClean="0"/>
              <a:t>John Howard</a:t>
            </a:r>
          </a:p>
          <a:p>
            <a:pPr algn="r"/>
            <a:r>
              <a:rPr lang="en-US" sz="2200" b="1" dirty="0" smtClean="0"/>
              <a:t>National Institute for Occupational Safety and Health</a:t>
            </a:r>
          </a:p>
          <a:p>
            <a:pPr algn="r"/>
            <a:r>
              <a:rPr lang="en-US" sz="2200" b="1" dirty="0" smtClean="0"/>
              <a:t>Centers for Disease Control and Prevention</a:t>
            </a:r>
          </a:p>
          <a:p>
            <a:pPr algn="r"/>
            <a:r>
              <a:rPr lang="en-US" sz="2200" b="1" dirty="0" smtClean="0"/>
              <a:t>Washington, D.C.</a:t>
            </a:r>
          </a:p>
          <a:p>
            <a:pPr algn="r"/>
            <a:endParaRPr lang="en-US" sz="2200" b="1" dirty="0" smtClean="0"/>
          </a:p>
          <a:p>
            <a:pPr algn="r"/>
            <a:r>
              <a:rPr lang="en-US" sz="2200" b="1" dirty="0" smtClean="0"/>
              <a:t>12 March 2019</a:t>
            </a:r>
          </a:p>
          <a:p>
            <a:pPr algn="r"/>
            <a:endParaRPr lang="en-US" sz="2200" b="1" dirty="0" smtClean="0"/>
          </a:p>
          <a:p>
            <a:pPr algn="r"/>
            <a:r>
              <a:rPr lang="en-US" sz="1600" b="1" dirty="0" smtClean="0"/>
              <a:t>2019 Professional Development Conference</a:t>
            </a:r>
          </a:p>
          <a:p>
            <a:pPr algn="r"/>
            <a:r>
              <a:rPr lang="en-US" sz="1600" b="1" dirty="0" smtClean="0"/>
              <a:t>American Society of Safety Professionals</a:t>
            </a:r>
          </a:p>
          <a:p>
            <a:pPr algn="r"/>
            <a:r>
              <a:rPr lang="en-US" sz="1600" b="1" dirty="0" smtClean="0"/>
              <a:t>San Diego Chapter</a:t>
            </a:r>
          </a:p>
          <a:p>
            <a:pPr algn="r"/>
            <a:r>
              <a:rPr lang="en-US" sz="1600" b="1" dirty="0" smtClean="0"/>
              <a:t>San Diego, California </a:t>
            </a:r>
            <a:endParaRPr lang="en-US" sz="1600" b="1" dirty="0"/>
          </a:p>
          <a:p>
            <a:pPr algn="r"/>
            <a:endParaRPr lang="en-US" sz="2000"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2117145" cy="2103120"/>
          </a:xfrm>
          <a:prstGeom prst="rect">
            <a:avLst/>
          </a:prstGeom>
        </p:spPr>
      </p:pic>
    </p:spTree>
    <p:extLst>
      <p:ext uri="{BB962C8B-B14F-4D97-AF65-F5344CB8AC3E}">
        <p14:creationId xmlns:p14="http://schemas.microsoft.com/office/powerpoint/2010/main" val="422717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t>Toxicokinetics 3</a:t>
            </a:r>
            <a:endParaRPr lang="en-US" sz="4000" b="1" dirty="0"/>
          </a:p>
        </p:txBody>
      </p:sp>
      <p:sp>
        <p:nvSpPr>
          <p:cNvPr id="3" name="Content Placeholder 2"/>
          <p:cNvSpPr>
            <a:spLocks noGrp="1"/>
          </p:cNvSpPr>
          <p:nvPr>
            <p:ph idx="1"/>
          </p:nvPr>
        </p:nvSpPr>
        <p:spPr>
          <a:xfrm>
            <a:off x="304800" y="1219200"/>
            <a:ext cx="3429000" cy="5638800"/>
          </a:xfrm>
        </p:spPr>
        <p:txBody>
          <a:bodyPr>
            <a:normAutofit fontScale="77500" lnSpcReduction="20000"/>
          </a:bodyPr>
          <a:lstStyle/>
          <a:p>
            <a:pPr marL="0" indent="0">
              <a:buNone/>
            </a:pPr>
            <a:r>
              <a:rPr lang="en-US" dirty="0" smtClean="0"/>
              <a:t>● High </a:t>
            </a:r>
            <a:r>
              <a:rPr lang="en-US" dirty="0"/>
              <a:t>concentrations overwhelm enzyme systems resulting in </a:t>
            </a:r>
            <a:r>
              <a:rPr lang="en-US" b="1" dirty="0"/>
              <a:t>saturation</a:t>
            </a:r>
            <a:r>
              <a:rPr lang="en-US" dirty="0"/>
              <a:t>—converting 1</a:t>
            </a:r>
            <a:r>
              <a:rPr lang="en-US" baseline="30000" dirty="0"/>
              <a:t>st</a:t>
            </a:r>
            <a:r>
              <a:rPr lang="en-US" dirty="0"/>
              <a:t> order to zero order </a:t>
            </a:r>
            <a:r>
              <a:rPr lang="en-US" dirty="0" smtClean="0"/>
              <a:t>elimination—rate of elimination is </a:t>
            </a:r>
            <a:r>
              <a:rPr lang="en-US" i="1" dirty="0" smtClean="0"/>
              <a:t>independent</a:t>
            </a:r>
            <a:r>
              <a:rPr lang="en-US" dirty="0" smtClean="0"/>
              <a:t> </a:t>
            </a:r>
            <a:r>
              <a:rPr lang="en-US" dirty="0"/>
              <a:t>of the </a:t>
            </a:r>
            <a:r>
              <a:rPr lang="en-US" dirty="0" smtClean="0"/>
              <a:t>concentration.</a:t>
            </a:r>
          </a:p>
          <a:p>
            <a:pPr marL="0" indent="0">
              <a:buNone/>
            </a:pPr>
            <a:endParaRPr lang="en-US" dirty="0" smtClean="0"/>
          </a:p>
          <a:p>
            <a:pPr marL="0" indent="0">
              <a:buNone/>
            </a:pPr>
            <a:r>
              <a:rPr lang="en-US" dirty="0" smtClean="0"/>
              <a:t>● These </a:t>
            </a:r>
            <a:r>
              <a:rPr lang="en-US" dirty="0"/>
              <a:t>toxicokinetic effects can produce opioid toxicity that may be severe, delayed in onset, and protracted as compared with expected therapeutic actions.</a:t>
            </a:r>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956" y="1371600"/>
            <a:ext cx="5338689" cy="4023360"/>
          </a:xfrm>
          <a:prstGeom prst="rect">
            <a:avLst/>
          </a:prstGeom>
        </p:spPr>
      </p:pic>
    </p:spTree>
    <p:extLst>
      <p:ext uri="{BB962C8B-B14F-4D97-AF65-F5344CB8AC3E}">
        <p14:creationId xmlns:p14="http://schemas.microsoft.com/office/powerpoint/2010/main" val="276423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i="1" dirty="0" smtClean="0"/>
              <a:t>Use </a:t>
            </a:r>
            <a:r>
              <a:rPr lang="en-US" sz="4000" b="1" dirty="0" smtClean="0"/>
              <a:t>Terminology and Surveillance</a:t>
            </a:r>
            <a:endParaRPr lang="en-US" sz="4000" b="1" dirty="0"/>
          </a:p>
        </p:txBody>
      </p:sp>
      <p:sp>
        <p:nvSpPr>
          <p:cNvPr id="3" name="Content Placeholder 2"/>
          <p:cNvSpPr>
            <a:spLocks noGrp="1"/>
          </p:cNvSpPr>
          <p:nvPr>
            <p:ph idx="1"/>
          </p:nvPr>
        </p:nvSpPr>
        <p:spPr>
          <a:xfrm>
            <a:off x="457200" y="1143000"/>
            <a:ext cx="8610600" cy="5562600"/>
          </a:xfrm>
        </p:spPr>
        <p:txBody>
          <a:bodyPr>
            <a:normAutofit fontScale="92500" lnSpcReduction="10000"/>
          </a:bodyPr>
          <a:lstStyle/>
          <a:p>
            <a:r>
              <a:rPr lang="en-US" b="1" dirty="0" smtClean="0"/>
              <a:t>Use </a:t>
            </a:r>
          </a:p>
          <a:p>
            <a:pPr lvl="1"/>
            <a:r>
              <a:rPr lang="en-US" dirty="0" smtClean="0"/>
              <a:t>Prescribed</a:t>
            </a:r>
          </a:p>
          <a:p>
            <a:pPr lvl="2"/>
            <a:r>
              <a:rPr lang="en-US" dirty="0" smtClean="0"/>
              <a:t>Short-term, responsible use</a:t>
            </a:r>
          </a:p>
          <a:p>
            <a:pPr lvl="2"/>
            <a:r>
              <a:rPr lang="en-US" dirty="0" smtClean="0"/>
              <a:t>Persistent use</a:t>
            </a:r>
          </a:p>
          <a:p>
            <a:pPr lvl="2"/>
            <a:r>
              <a:rPr lang="en-US" dirty="0" smtClean="0"/>
              <a:t>Misuse</a:t>
            </a:r>
          </a:p>
          <a:p>
            <a:pPr lvl="1"/>
            <a:r>
              <a:rPr lang="en-US" dirty="0" smtClean="0"/>
              <a:t>Opioid use disorder</a:t>
            </a:r>
          </a:p>
          <a:p>
            <a:pPr lvl="2"/>
            <a:r>
              <a:rPr lang="en-US" dirty="0" smtClean="0"/>
              <a:t>Characterized by loss of control of opioid use, risky use, impaired social functioning, tolerance, and withdrawal.</a:t>
            </a:r>
          </a:p>
          <a:p>
            <a:pPr lvl="1"/>
            <a:endParaRPr lang="en-US" dirty="0" smtClean="0"/>
          </a:p>
          <a:p>
            <a:r>
              <a:rPr lang="en-US" b="1" dirty="0"/>
              <a:t>O</a:t>
            </a:r>
            <a:r>
              <a:rPr lang="en-US" b="1" dirty="0" smtClean="0"/>
              <a:t>verdose</a:t>
            </a:r>
          </a:p>
          <a:p>
            <a:pPr lvl="1"/>
            <a:r>
              <a:rPr lang="en-US" dirty="0" smtClean="0"/>
              <a:t>Mild (no medical attention)</a:t>
            </a:r>
          </a:p>
          <a:p>
            <a:pPr lvl="1"/>
            <a:r>
              <a:rPr lang="en-US" dirty="0"/>
              <a:t>M</a:t>
            </a:r>
            <a:r>
              <a:rPr lang="en-US" dirty="0" smtClean="0"/>
              <a:t>oderate (medical attention required)</a:t>
            </a:r>
          </a:p>
          <a:p>
            <a:pPr lvl="1"/>
            <a:r>
              <a:rPr lang="en-US" dirty="0" smtClean="0"/>
              <a:t>Fatal (well-counted; often with mixed drug exposures)</a:t>
            </a:r>
            <a:endParaRPr lang="en-US" dirty="0"/>
          </a:p>
        </p:txBody>
      </p:sp>
    </p:spTree>
    <p:extLst>
      <p:ext uri="{BB962C8B-B14F-4D97-AF65-F5344CB8AC3E}">
        <p14:creationId xmlns:p14="http://schemas.microsoft.com/office/powerpoint/2010/main" val="289857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b="1" dirty="0" smtClean="0"/>
              <a:t>Clinical Manifestations of Overdose </a:t>
            </a:r>
            <a:endParaRPr lang="en-US" b="1" dirty="0"/>
          </a:p>
        </p:txBody>
      </p:sp>
      <p:sp>
        <p:nvSpPr>
          <p:cNvPr id="3" name="Content Placeholder 2"/>
          <p:cNvSpPr>
            <a:spLocks noGrp="1"/>
          </p:cNvSpPr>
          <p:nvPr>
            <p:ph idx="1"/>
          </p:nvPr>
        </p:nvSpPr>
        <p:spPr>
          <a:xfrm>
            <a:off x="457200" y="1295400"/>
            <a:ext cx="8534400" cy="5410200"/>
          </a:xfrm>
        </p:spPr>
        <p:txBody>
          <a:bodyPr>
            <a:normAutofit/>
          </a:bodyPr>
          <a:lstStyle/>
          <a:p>
            <a:r>
              <a:rPr lang="en-US" dirty="0" smtClean="0"/>
              <a:t>Essential sign is </a:t>
            </a:r>
            <a:r>
              <a:rPr lang="en-US" b="1" dirty="0" smtClean="0"/>
              <a:t>respiratory depression</a:t>
            </a:r>
          </a:p>
          <a:p>
            <a:endParaRPr lang="en-US" dirty="0" smtClean="0"/>
          </a:p>
          <a:p>
            <a:r>
              <a:rPr lang="en-US" dirty="0" smtClean="0"/>
              <a:t>Individual with a respiratory rate of 12 breaths/minute or less: </a:t>
            </a:r>
          </a:p>
          <a:p>
            <a:pPr lvl="1"/>
            <a:r>
              <a:rPr lang="en-US" dirty="0"/>
              <a:t>W</a:t>
            </a:r>
            <a:r>
              <a:rPr lang="en-US" dirty="0" smtClean="0"/>
              <a:t>ho is not in physiologic sleep </a:t>
            </a:r>
          </a:p>
          <a:p>
            <a:pPr lvl="1"/>
            <a:r>
              <a:rPr lang="en-US" dirty="0"/>
              <a:t>S</a:t>
            </a:r>
            <a:r>
              <a:rPr lang="en-US" dirty="0" smtClean="0"/>
              <a:t>uggests acute opioid intoxication particularly when accompanied by </a:t>
            </a:r>
            <a:r>
              <a:rPr lang="en-US" b="1" dirty="0" smtClean="0"/>
              <a:t>miosis</a:t>
            </a:r>
            <a:r>
              <a:rPr lang="en-US" dirty="0" smtClean="0"/>
              <a:t> or </a:t>
            </a:r>
            <a:r>
              <a:rPr lang="en-US" b="1" dirty="0" smtClean="0"/>
              <a:t>stupor.</a:t>
            </a:r>
          </a:p>
          <a:p>
            <a:pPr lvl="4"/>
            <a:r>
              <a:rPr lang="en-US" dirty="0" smtClean="0"/>
              <a:t>Boyer EW, Management of Opioid Analgesic Overdose, </a:t>
            </a:r>
            <a:r>
              <a:rPr lang="en-US" i="1" dirty="0" smtClean="0"/>
              <a:t>New Engl J Med</a:t>
            </a:r>
            <a:r>
              <a:rPr lang="en-US" dirty="0" smtClean="0"/>
              <a:t> 2012;367:146-155.</a:t>
            </a:r>
          </a:p>
          <a:p>
            <a:pPr lvl="4"/>
            <a:endParaRPr lang="en-US" dirty="0" smtClean="0"/>
          </a:p>
          <a:p>
            <a:r>
              <a:rPr lang="en-US" dirty="0" smtClean="0"/>
              <a:t>Lesser degrees of exposure not well-described</a:t>
            </a:r>
            <a:endParaRPr lang="en-US" dirty="0"/>
          </a:p>
        </p:txBody>
      </p:sp>
    </p:spTree>
    <p:extLst>
      <p:ext uri="{BB962C8B-B14F-4D97-AF65-F5344CB8AC3E}">
        <p14:creationId xmlns:p14="http://schemas.microsoft.com/office/powerpoint/2010/main" val="193835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0" cy="685799"/>
          </a:xfrm>
        </p:spPr>
        <p:txBody>
          <a:bodyPr>
            <a:normAutofit fontScale="90000"/>
          </a:bodyPr>
          <a:lstStyle/>
          <a:p>
            <a:r>
              <a:rPr lang="en-US" sz="4000" b="1" dirty="0" smtClean="0"/>
              <a:t/>
            </a:r>
            <a:br>
              <a:rPr lang="en-US" sz="4000" b="1" dirty="0" smtClean="0"/>
            </a:br>
            <a:r>
              <a:rPr lang="en-US" sz="4000" b="1" dirty="0" smtClean="0"/>
              <a:t>Clinical Manifestations of Being“Dopesick”</a:t>
            </a:r>
            <a:br>
              <a:rPr lang="en-US" sz="4000" b="1" dirty="0" smtClean="0"/>
            </a:br>
            <a:endParaRPr lang="en-US" sz="2200" b="1" dirty="0"/>
          </a:p>
        </p:txBody>
      </p:sp>
      <p:sp>
        <p:nvSpPr>
          <p:cNvPr id="3" name="Content Placeholder 2"/>
          <p:cNvSpPr>
            <a:spLocks noGrp="1"/>
          </p:cNvSpPr>
          <p:nvPr>
            <p:ph idx="1"/>
          </p:nvPr>
        </p:nvSpPr>
        <p:spPr>
          <a:xfrm>
            <a:off x="457200" y="1143000"/>
            <a:ext cx="8229600" cy="5486400"/>
          </a:xfrm>
        </p:spPr>
        <p:txBody>
          <a:bodyPr>
            <a:normAutofit/>
          </a:bodyPr>
          <a:lstStyle/>
          <a:p>
            <a:r>
              <a:rPr lang="en-US" b="1" dirty="0" smtClean="0"/>
              <a:t>Signs &amp; Symptoms</a:t>
            </a:r>
            <a:r>
              <a:rPr lang="en-US" dirty="0" smtClean="0"/>
              <a:t>—Opposite of Opioid Effect</a:t>
            </a:r>
          </a:p>
          <a:p>
            <a:pPr lvl="1"/>
            <a:r>
              <a:rPr lang="en-US" dirty="0" smtClean="0"/>
              <a:t>Runny nose/tearing eyes</a:t>
            </a:r>
          </a:p>
          <a:p>
            <a:pPr lvl="1"/>
            <a:r>
              <a:rPr lang="en-US" dirty="0" smtClean="0"/>
              <a:t>Chills </a:t>
            </a:r>
            <a:r>
              <a:rPr lang="en-US" dirty="0"/>
              <a:t>and sweats</a:t>
            </a:r>
          </a:p>
          <a:p>
            <a:pPr lvl="1"/>
            <a:r>
              <a:rPr lang="en-US" dirty="0"/>
              <a:t>Muscle </a:t>
            </a:r>
            <a:r>
              <a:rPr lang="en-US" dirty="0" smtClean="0"/>
              <a:t>aches/spasms</a:t>
            </a:r>
            <a:endParaRPr lang="en-US" dirty="0"/>
          </a:p>
          <a:p>
            <a:pPr lvl="1"/>
            <a:r>
              <a:rPr lang="en-US" dirty="0"/>
              <a:t>Headache</a:t>
            </a:r>
          </a:p>
          <a:p>
            <a:pPr lvl="1"/>
            <a:r>
              <a:rPr lang="en-US" dirty="0" smtClean="0"/>
              <a:t>Nausea/vomiting</a:t>
            </a:r>
            <a:endParaRPr lang="en-US" dirty="0"/>
          </a:p>
          <a:p>
            <a:pPr lvl="1"/>
            <a:r>
              <a:rPr lang="en-US" dirty="0"/>
              <a:t>Diarrhea</a:t>
            </a:r>
          </a:p>
          <a:p>
            <a:pPr lvl="1"/>
            <a:r>
              <a:rPr lang="en-US" dirty="0" smtClean="0"/>
              <a:t>Anxiety/Agitation</a:t>
            </a:r>
            <a:endParaRPr lang="en-US" dirty="0"/>
          </a:p>
          <a:p>
            <a:endParaRPr lang="en-US" dirty="0"/>
          </a:p>
        </p:txBody>
      </p:sp>
    </p:spTree>
    <p:extLst>
      <p:ext uri="{BB962C8B-B14F-4D97-AF65-F5344CB8AC3E}">
        <p14:creationId xmlns:p14="http://schemas.microsoft.com/office/powerpoint/2010/main" val="231937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sz="4400" b="1" dirty="0" smtClean="0"/>
          </a:p>
          <a:p>
            <a:pPr marL="0" indent="0" algn="ctr">
              <a:buNone/>
            </a:pPr>
            <a:r>
              <a:rPr lang="en-US" sz="4400" b="1" dirty="0" smtClean="0"/>
              <a:t>Drugs through American History</a:t>
            </a:r>
          </a:p>
          <a:p>
            <a:pPr marL="0" indent="0" algn="ctr">
              <a:buNone/>
            </a:pPr>
            <a:endParaRPr lang="en-US" sz="4400" b="1" dirty="0" smtClean="0"/>
          </a:p>
        </p:txBody>
      </p:sp>
    </p:spTree>
    <p:extLst>
      <p:ext uri="{BB962C8B-B14F-4D97-AF65-F5344CB8AC3E}">
        <p14:creationId xmlns:p14="http://schemas.microsoft.com/office/powerpoint/2010/main" val="2445086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297"/>
            <a:ext cx="8229600" cy="952659"/>
          </a:xfrm>
        </p:spPr>
        <p:txBody>
          <a:bodyPr>
            <a:normAutofit/>
          </a:bodyPr>
          <a:lstStyle/>
          <a:p>
            <a:r>
              <a:rPr lang="en-US" b="1" dirty="0" smtClean="0"/>
              <a:t>Post-Civil War through 1900s</a:t>
            </a:r>
            <a:endParaRPr lang="en-US" b="1" dirty="0"/>
          </a:p>
        </p:txBody>
      </p:sp>
      <p:sp>
        <p:nvSpPr>
          <p:cNvPr id="3" name="Content Placeholder 2"/>
          <p:cNvSpPr>
            <a:spLocks noGrp="1"/>
          </p:cNvSpPr>
          <p:nvPr>
            <p:ph idx="1"/>
          </p:nvPr>
        </p:nvSpPr>
        <p:spPr>
          <a:xfrm>
            <a:off x="228600" y="1036956"/>
            <a:ext cx="4724400" cy="5821044"/>
          </a:xfrm>
        </p:spPr>
        <p:txBody>
          <a:bodyPr>
            <a:normAutofit fontScale="77500" lnSpcReduction="20000"/>
          </a:bodyPr>
          <a:lstStyle/>
          <a:p>
            <a:r>
              <a:rPr lang="en-US" dirty="0" smtClean="0"/>
              <a:t>In decades after Civil War, U.S. developed </a:t>
            </a:r>
            <a:r>
              <a:rPr lang="en-US" dirty="0"/>
              <a:t>a </a:t>
            </a:r>
            <a:r>
              <a:rPr lang="en-US" dirty="0" smtClean="0"/>
              <a:t>narcotics habit</a:t>
            </a:r>
            <a:r>
              <a:rPr lang="en-US" dirty="0"/>
              <a:t> </a:t>
            </a:r>
            <a:r>
              <a:rPr lang="en-US" dirty="0" smtClean="0"/>
              <a:t>when disabled veterans became  addicted to morphine.</a:t>
            </a:r>
          </a:p>
          <a:p>
            <a:endParaRPr lang="en-US" dirty="0" smtClean="0"/>
          </a:p>
          <a:p>
            <a:r>
              <a:rPr lang="en-US" dirty="0"/>
              <a:t>G</a:t>
            </a:r>
            <a:r>
              <a:rPr lang="en-US" dirty="0" smtClean="0"/>
              <a:t>enteel </a:t>
            </a:r>
            <a:r>
              <a:rPr lang="en-US" dirty="0"/>
              <a:t>“society ladies” dosed up with </a:t>
            </a:r>
            <a:r>
              <a:rPr lang="en-US" i="1" dirty="0"/>
              <a:t>Laudanum</a:t>
            </a:r>
            <a:r>
              <a:rPr lang="en-US" dirty="0"/>
              <a:t> — a tincture of alcohol and </a:t>
            </a:r>
            <a:r>
              <a:rPr lang="en-US" dirty="0" smtClean="0"/>
              <a:t>opium.</a:t>
            </a:r>
          </a:p>
          <a:p>
            <a:endParaRPr lang="en-US" dirty="0" smtClean="0"/>
          </a:p>
          <a:p>
            <a:r>
              <a:rPr lang="en-US" dirty="0" smtClean="0"/>
              <a:t>This “wonder drug” </a:t>
            </a:r>
            <a:r>
              <a:rPr lang="en-US" dirty="0"/>
              <a:t>was widely used as a cough </a:t>
            </a:r>
            <a:r>
              <a:rPr lang="en-US" dirty="0" smtClean="0"/>
              <a:t>suppressant and sold as “elixirs” and “syrups.”</a:t>
            </a:r>
          </a:p>
          <a:p>
            <a:endParaRPr lang="en-US" dirty="0" smtClean="0"/>
          </a:p>
          <a:p>
            <a:r>
              <a:rPr lang="en-US" dirty="0" smtClean="0"/>
              <a:t>And proved</a:t>
            </a:r>
            <a:r>
              <a:rPr lang="en-US" dirty="0"/>
              <a:t> very effective at treating diarrhea in </a:t>
            </a:r>
            <a:r>
              <a:rPr lang="en-US" dirty="0" smtClean="0"/>
              <a:t>children—until infant deaths occurred.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267200"/>
            <a:ext cx="3521181" cy="23774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380" y="1417638"/>
            <a:ext cx="3563420" cy="2468880"/>
          </a:xfrm>
          <a:prstGeom prst="rect">
            <a:avLst/>
          </a:prstGeom>
        </p:spPr>
      </p:pic>
    </p:spTree>
    <p:extLst>
      <p:ext uri="{BB962C8B-B14F-4D97-AF65-F5344CB8AC3E}">
        <p14:creationId xmlns:p14="http://schemas.microsoft.com/office/powerpoint/2010/main" val="3833526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fontScale="90000"/>
          </a:bodyPr>
          <a:lstStyle/>
          <a:p>
            <a:r>
              <a:rPr lang="en-US" b="1" dirty="0" smtClean="0"/>
              <a:t>“The Greatest Drug Fiends in the World”</a:t>
            </a:r>
            <a:r>
              <a:rPr lang="en-US" dirty="0" smtClean="0"/>
              <a:t/>
            </a:r>
            <a:br>
              <a:rPr lang="en-US" dirty="0" smtClean="0"/>
            </a:br>
            <a:r>
              <a:rPr lang="en-US" sz="2000" dirty="0" smtClean="0"/>
              <a:t>Miroff, N. </a:t>
            </a:r>
            <a:r>
              <a:rPr lang="en-US" sz="2000" i="1" dirty="0" smtClean="0"/>
              <a:t>Washington Post </a:t>
            </a:r>
            <a:r>
              <a:rPr lang="en-US" sz="2000" dirty="0" smtClean="0"/>
              <a:t>(2017) quoting </a:t>
            </a:r>
            <a:r>
              <a:rPr lang="en-US" sz="2000" i="1" dirty="0" smtClean="0"/>
              <a:t>Hamilton Wright </a:t>
            </a:r>
            <a:r>
              <a:rPr lang="en-US" sz="2000" dirty="0" smtClean="0"/>
              <a:t>in 1908</a:t>
            </a:r>
            <a:endParaRPr lang="en-US" sz="2000" dirty="0"/>
          </a:p>
        </p:txBody>
      </p:sp>
      <p:sp>
        <p:nvSpPr>
          <p:cNvPr id="3" name="Content Placeholder 2"/>
          <p:cNvSpPr>
            <a:spLocks noGrp="1"/>
          </p:cNvSpPr>
          <p:nvPr>
            <p:ph idx="1"/>
          </p:nvPr>
        </p:nvSpPr>
        <p:spPr>
          <a:xfrm>
            <a:off x="457200" y="1143000"/>
            <a:ext cx="8610600" cy="5638800"/>
          </a:xfrm>
        </p:spPr>
        <p:txBody>
          <a:bodyPr>
            <a:normAutofit lnSpcReduction="10000"/>
          </a:bodyPr>
          <a:lstStyle/>
          <a:p>
            <a:pPr marL="0" indent="0">
              <a:buNone/>
            </a:pPr>
            <a:endParaRPr lang="en-US" dirty="0"/>
          </a:p>
          <a:p>
            <a:pPr marL="0" indent="0">
              <a:buNone/>
            </a:pPr>
            <a:endParaRPr lang="en-US" dirty="0" smtClean="0"/>
          </a:p>
          <a:p>
            <a:pPr marL="0" indent="0">
              <a:buNone/>
            </a:pPr>
            <a:r>
              <a:rPr lang="en-US" dirty="0" smtClean="0"/>
              <a:t> </a:t>
            </a:r>
          </a:p>
          <a:p>
            <a:pPr marL="0" indent="0">
              <a:buNone/>
            </a:pPr>
            <a:endParaRPr lang="en-US" dirty="0"/>
          </a:p>
          <a:p>
            <a:pPr marL="0" indent="0" algn="ctr">
              <a:buNone/>
            </a:pPr>
            <a:endParaRPr lang="en-US" dirty="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1800" dirty="0" smtClean="0"/>
          </a:p>
          <a:p>
            <a:pPr marL="0" indent="0" algn="ctr">
              <a:buNone/>
            </a:pPr>
            <a:endParaRPr lang="en-US" sz="1800" dirty="0" smtClean="0"/>
          </a:p>
          <a:p>
            <a:pPr marL="0" indent="0" algn="ctr">
              <a:buNone/>
            </a:pPr>
            <a:r>
              <a:rPr lang="en-US" sz="1800" dirty="0" smtClean="0"/>
              <a:t>U.S</a:t>
            </a:r>
            <a:r>
              <a:rPr lang="en-US" sz="1800" dirty="0"/>
              <a:t>. delegation to the </a:t>
            </a:r>
            <a:r>
              <a:rPr lang="en-US" sz="1800" i="1" dirty="0"/>
              <a:t>International Opium Conference </a:t>
            </a:r>
            <a:r>
              <a:rPr lang="en-US" sz="1800" dirty="0"/>
              <a:t>at The </a:t>
            </a:r>
            <a:r>
              <a:rPr lang="en-US" sz="1800" dirty="0" smtClean="0"/>
              <a:t>Hague in 1911. </a:t>
            </a:r>
          </a:p>
          <a:p>
            <a:pPr marL="0" indent="0" algn="ctr">
              <a:buNone/>
            </a:pPr>
            <a:r>
              <a:rPr lang="en-US" sz="1800" dirty="0" smtClean="0"/>
              <a:t>America’s </a:t>
            </a:r>
            <a:r>
              <a:rPr lang="en-US" sz="1800" dirty="0"/>
              <a:t>first Opium Commissioner Hamilton Wright is </a:t>
            </a:r>
            <a:r>
              <a:rPr lang="en-US" sz="1800" dirty="0" smtClean="0"/>
              <a:t>at left.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822" y="1219200"/>
            <a:ext cx="4920355" cy="4663440"/>
          </a:xfrm>
          <a:prstGeom prst="rect">
            <a:avLst/>
          </a:prstGeom>
        </p:spPr>
      </p:pic>
    </p:spTree>
    <p:extLst>
      <p:ext uri="{BB962C8B-B14F-4D97-AF65-F5344CB8AC3E}">
        <p14:creationId xmlns:p14="http://schemas.microsoft.com/office/powerpoint/2010/main" val="2089887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575"/>
            <a:ext cx="9067800" cy="962025"/>
          </a:xfrm>
        </p:spPr>
        <p:txBody>
          <a:bodyPr>
            <a:normAutofit/>
          </a:bodyPr>
          <a:lstStyle/>
          <a:p>
            <a:r>
              <a:rPr lang="en-US" b="1" dirty="0" smtClean="0"/>
              <a:t>Government Reacts to Opium Crisis</a:t>
            </a:r>
            <a:endParaRPr lang="en-US" b="1" dirty="0"/>
          </a:p>
        </p:txBody>
      </p:sp>
      <p:sp>
        <p:nvSpPr>
          <p:cNvPr id="3" name="Content Placeholder 2"/>
          <p:cNvSpPr>
            <a:spLocks noGrp="1"/>
          </p:cNvSpPr>
          <p:nvPr>
            <p:ph idx="1"/>
          </p:nvPr>
        </p:nvSpPr>
        <p:spPr>
          <a:xfrm>
            <a:off x="228600" y="990600"/>
            <a:ext cx="8763000" cy="5715000"/>
          </a:xfrm>
        </p:spPr>
        <p:txBody>
          <a:bodyPr>
            <a:normAutofit/>
          </a:bodyPr>
          <a:lstStyle/>
          <a:p>
            <a:r>
              <a:rPr lang="en-US" b="1" dirty="0" smtClean="0"/>
              <a:t>1890</a:t>
            </a:r>
          </a:p>
          <a:p>
            <a:pPr lvl="1"/>
            <a:r>
              <a:rPr lang="en-US" dirty="0"/>
              <a:t>U.S. government began taxing </a:t>
            </a:r>
            <a:r>
              <a:rPr lang="en-US" dirty="0" smtClean="0"/>
              <a:t>opium.</a:t>
            </a:r>
          </a:p>
          <a:p>
            <a:r>
              <a:rPr lang="en-US" b="1" dirty="0" smtClean="0"/>
              <a:t>1906</a:t>
            </a:r>
            <a:r>
              <a:rPr lang="en-US" dirty="0" smtClean="0"/>
              <a:t> </a:t>
            </a:r>
          </a:p>
          <a:p>
            <a:pPr lvl="1"/>
            <a:r>
              <a:rPr lang="en-US" i="1" dirty="0"/>
              <a:t>Pure Food and Drug Act </a:t>
            </a:r>
            <a:r>
              <a:rPr lang="en-US" dirty="0" smtClean="0"/>
              <a:t>forced </a:t>
            </a:r>
            <a:r>
              <a:rPr lang="en-US" dirty="0"/>
              <a:t>manufacturers to disclose the contents of their products, so consumers wary </a:t>
            </a:r>
            <a:r>
              <a:rPr lang="en-US" dirty="0" smtClean="0"/>
              <a:t>of opium </a:t>
            </a:r>
            <a:r>
              <a:rPr lang="en-US" dirty="0"/>
              <a:t>would know if it was </a:t>
            </a:r>
            <a:r>
              <a:rPr lang="en-US" dirty="0" smtClean="0"/>
              <a:t>in </a:t>
            </a:r>
            <a:r>
              <a:rPr lang="en-US" dirty="0"/>
              <a:t>their </a:t>
            </a:r>
            <a:r>
              <a:rPr lang="en-US" dirty="0" smtClean="0"/>
              <a:t>children’s cough syrup. </a:t>
            </a:r>
          </a:p>
          <a:p>
            <a:r>
              <a:rPr lang="en-US" b="1" dirty="0" smtClean="0"/>
              <a:t>1909</a:t>
            </a:r>
          </a:p>
          <a:p>
            <a:pPr lvl="1"/>
            <a:r>
              <a:rPr lang="en-US" dirty="0" smtClean="0"/>
              <a:t>Congress </a:t>
            </a:r>
            <a:r>
              <a:rPr lang="en-US" dirty="0"/>
              <a:t>passed the </a:t>
            </a:r>
            <a:r>
              <a:rPr lang="en-US" i="1" dirty="0"/>
              <a:t>Opium Exclusion Act</a:t>
            </a:r>
            <a:r>
              <a:rPr lang="en-US" dirty="0"/>
              <a:t>, banning its import for the purpose of </a:t>
            </a:r>
            <a:r>
              <a:rPr lang="en-US" i="1" dirty="0" smtClean="0"/>
              <a:t>smoking</a:t>
            </a:r>
            <a:r>
              <a:rPr lang="en-US" dirty="0" smtClean="0"/>
              <a:t> opium.</a:t>
            </a:r>
          </a:p>
          <a:p>
            <a:pPr marL="0" indent="0">
              <a:buNone/>
            </a:pPr>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964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17" y="21021"/>
            <a:ext cx="8229600" cy="817179"/>
          </a:xfrm>
        </p:spPr>
        <p:txBody>
          <a:bodyPr/>
          <a:lstStyle/>
          <a:p>
            <a:r>
              <a:rPr lang="en-US" b="1" dirty="0" smtClean="0"/>
              <a:t>1914—Harrison Act Tax</a:t>
            </a:r>
            <a:endParaRPr lang="en-US" b="1" dirty="0"/>
          </a:p>
        </p:txBody>
      </p:sp>
      <p:sp>
        <p:nvSpPr>
          <p:cNvPr id="3" name="Content Placeholder 2"/>
          <p:cNvSpPr>
            <a:spLocks noGrp="1"/>
          </p:cNvSpPr>
          <p:nvPr>
            <p:ph idx="1"/>
          </p:nvPr>
        </p:nvSpPr>
        <p:spPr>
          <a:xfrm>
            <a:off x="228600" y="1066800"/>
            <a:ext cx="8765628" cy="2484120"/>
          </a:xfrm>
        </p:spPr>
        <p:txBody>
          <a:bodyPr>
            <a:normAutofit fontScale="92500" lnSpcReduction="20000"/>
          </a:bodyPr>
          <a:lstStyle/>
          <a:p>
            <a:r>
              <a:rPr lang="en-US" dirty="0" smtClean="0"/>
              <a:t>Required anyone who </a:t>
            </a:r>
            <a:r>
              <a:rPr lang="en-US" dirty="0"/>
              <a:t>imported, produced</a:t>
            </a:r>
            <a:r>
              <a:rPr lang="en-US" dirty="0" smtClean="0"/>
              <a:t>, sold</a:t>
            </a:r>
            <a:r>
              <a:rPr lang="en-US" dirty="0"/>
              <a:t>, or dispensed “narcotics</a:t>
            </a:r>
            <a:r>
              <a:rPr lang="en-US" dirty="0" smtClean="0"/>
              <a:t>” (</a:t>
            </a:r>
            <a:r>
              <a:rPr lang="en-US" dirty="0"/>
              <a:t>at that time meaning coca- </a:t>
            </a:r>
            <a:r>
              <a:rPr lang="en-US" dirty="0" smtClean="0"/>
              <a:t>as well </a:t>
            </a:r>
            <a:r>
              <a:rPr lang="en-US" dirty="0"/>
              <a:t>as opium-based drugs) </a:t>
            </a:r>
            <a:r>
              <a:rPr lang="en-US" dirty="0" smtClean="0"/>
              <a:t>to register</a:t>
            </a:r>
            <a:r>
              <a:rPr lang="en-US" dirty="0"/>
              <a:t>, pay a nominal tax, </a:t>
            </a:r>
            <a:r>
              <a:rPr lang="en-US" dirty="0" smtClean="0"/>
              <a:t>and keep </a:t>
            </a:r>
            <a:r>
              <a:rPr lang="en-US" dirty="0"/>
              <a:t>detailed </a:t>
            </a:r>
            <a:r>
              <a:rPr lang="en-US" dirty="0" smtClean="0"/>
              <a:t>records. With </a:t>
            </a:r>
            <a:r>
              <a:rPr lang="en-US" dirty="0"/>
              <a:t>such records, </a:t>
            </a:r>
            <a:r>
              <a:rPr lang="en-US" dirty="0" smtClean="0"/>
              <a:t>officials could better </a:t>
            </a:r>
            <a:r>
              <a:rPr lang="en-US" dirty="0"/>
              <a:t>enforce existing laws, </a:t>
            </a:r>
            <a:r>
              <a:rPr lang="en-US" dirty="0" smtClean="0"/>
              <a:t>such as </a:t>
            </a:r>
            <a:r>
              <a:rPr lang="en-US" dirty="0"/>
              <a:t>those requiring sale by </a:t>
            </a:r>
            <a:r>
              <a:rPr lang="en-US" dirty="0" smtClean="0"/>
              <a:t>prescription only</a:t>
            </a:r>
            <a:r>
              <a:rPr lang="en-US" dirty="0"/>
              <a:t>.</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733800"/>
            <a:ext cx="4808071" cy="26517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550920"/>
            <a:ext cx="3713165" cy="2834640"/>
          </a:xfrm>
          <a:prstGeom prst="rect">
            <a:avLst/>
          </a:prstGeom>
        </p:spPr>
      </p:pic>
    </p:spTree>
    <p:extLst>
      <p:ext uri="{BB962C8B-B14F-4D97-AF65-F5344CB8AC3E}">
        <p14:creationId xmlns:p14="http://schemas.microsoft.com/office/powerpoint/2010/main" val="205837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868362"/>
          </a:xfrm>
        </p:spPr>
        <p:txBody>
          <a:bodyPr>
            <a:normAutofit/>
          </a:bodyPr>
          <a:lstStyle/>
          <a:p>
            <a:r>
              <a:rPr lang="en-US" b="1" dirty="0" smtClean="0"/>
              <a:t>Controlled Substances Act of 1970</a:t>
            </a:r>
            <a:endParaRPr lang="en-US" b="1" dirty="0"/>
          </a:p>
        </p:txBody>
      </p:sp>
      <p:sp>
        <p:nvSpPr>
          <p:cNvPr id="3" name="Content Placeholder 2"/>
          <p:cNvSpPr>
            <a:spLocks noGrp="1"/>
          </p:cNvSpPr>
          <p:nvPr>
            <p:ph idx="1"/>
          </p:nvPr>
        </p:nvSpPr>
        <p:spPr>
          <a:xfrm>
            <a:off x="228600" y="1417638"/>
            <a:ext cx="8686800" cy="5287962"/>
          </a:xfrm>
        </p:spPr>
        <p:txBody>
          <a:bodyPr>
            <a:normAutofit fontScale="92500" lnSpcReduction="20000"/>
          </a:bodyPr>
          <a:lstStyle/>
          <a:p>
            <a:r>
              <a:rPr lang="en-US" dirty="0" smtClean="0"/>
              <a:t>Federal statute </a:t>
            </a:r>
            <a:r>
              <a:rPr lang="en-US" dirty="0"/>
              <a:t>prescribing </a:t>
            </a:r>
            <a:r>
              <a:rPr lang="en-US" dirty="0" smtClean="0"/>
              <a:t>U.S</a:t>
            </a:r>
            <a:r>
              <a:rPr lang="en-US" dirty="0"/>
              <a:t>. drug policy under which the manufacture, importation, possession, use and distribution of certain substances is regulated. </a:t>
            </a:r>
            <a:endParaRPr lang="en-US" dirty="0" smtClean="0"/>
          </a:p>
          <a:p>
            <a:pPr lvl="1"/>
            <a:r>
              <a:rPr lang="en-US" dirty="0" smtClean="0"/>
              <a:t>Replaced Harrison Act</a:t>
            </a:r>
          </a:p>
          <a:p>
            <a:endParaRPr lang="en-US" dirty="0"/>
          </a:p>
          <a:p>
            <a:r>
              <a:rPr lang="en-US" dirty="0" smtClean="0"/>
              <a:t>Passed by Congress </a:t>
            </a:r>
            <a:r>
              <a:rPr lang="en-US" dirty="0"/>
              <a:t>as Title II of the </a:t>
            </a:r>
            <a:r>
              <a:rPr lang="en-US" i="1" dirty="0"/>
              <a:t>Comprehensive Drug Abuse Prevention and Control Act of 1970 </a:t>
            </a:r>
            <a:r>
              <a:rPr lang="en-US" dirty="0"/>
              <a:t>and signed into law by President </a:t>
            </a:r>
            <a:r>
              <a:rPr lang="en-US" dirty="0" smtClean="0"/>
              <a:t>Nixon.</a:t>
            </a:r>
          </a:p>
          <a:p>
            <a:endParaRPr lang="en-US" dirty="0" smtClean="0"/>
          </a:p>
          <a:p>
            <a:r>
              <a:rPr lang="en-US" dirty="0" smtClean="0"/>
              <a:t>CSA created 5 Schedules </a:t>
            </a:r>
            <a:r>
              <a:rPr lang="en-US" dirty="0"/>
              <a:t>in a hierarchy of production, prescribing and dispensing controls.</a:t>
            </a:r>
          </a:p>
          <a:p>
            <a:endParaRPr lang="en-US" dirty="0"/>
          </a:p>
        </p:txBody>
      </p:sp>
    </p:spTree>
    <p:extLst>
      <p:ext uri="{BB962C8B-B14F-4D97-AF65-F5344CB8AC3E}">
        <p14:creationId xmlns:p14="http://schemas.microsoft.com/office/powerpoint/2010/main" val="65241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55" y="122238"/>
            <a:ext cx="8229600" cy="868362"/>
          </a:xfrm>
        </p:spPr>
        <p:txBody>
          <a:bodyPr/>
          <a:lstStyle/>
          <a:p>
            <a:r>
              <a:rPr lang="en-US" b="1" dirty="0" smtClean="0"/>
              <a:t>Overview</a:t>
            </a:r>
            <a:endParaRPr lang="en-US" b="1" dirty="0"/>
          </a:p>
        </p:txBody>
      </p:sp>
      <p:sp>
        <p:nvSpPr>
          <p:cNvPr id="3" name="Content Placeholder 2"/>
          <p:cNvSpPr>
            <a:spLocks noGrp="1"/>
          </p:cNvSpPr>
          <p:nvPr>
            <p:ph idx="1"/>
          </p:nvPr>
        </p:nvSpPr>
        <p:spPr>
          <a:xfrm>
            <a:off x="457200" y="990600"/>
            <a:ext cx="8458200" cy="5715000"/>
          </a:xfrm>
        </p:spPr>
        <p:txBody>
          <a:bodyPr>
            <a:normAutofit fontScale="85000" lnSpcReduction="20000"/>
          </a:bodyPr>
          <a:lstStyle/>
          <a:p>
            <a:r>
              <a:rPr lang="en-US" dirty="0" smtClean="0"/>
              <a:t>Terms &amp; Toxicology</a:t>
            </a:r>
          </a:p>
          <a:p>
            <a:endParaRPr lang="en-US" dirty="0" smtClean="0"/>
          </a:p>
          <a:p>
            <a:r>
              <a:rPr lang="en-US" dirty="0" smtClean="0"/>
              <a:t>Opioids through American History</a:t>
            </a:r>
          </a:p>
          <a:p>
            <a:endParaRPr lang="en-US" dirty="0" smtClean="0"/>
          </a:p>
          <a:p>
            <a:r>
              <a:rPr lang="en-US" dirty="0" smtClean="0"/>
              <a:t>Current Public Health Emergency</a:t>
            </a:r>
          </a:p>
          <a:p>
            <a:endParaRPr lang="en-US" dirty="0" smtClean="0"/>
          </a:p>
          <a:p>
            <a:r>
              <a:rPr lang="en-US" dirty="0" smtClean="0"/>
              <a:t>How Did This Happen?</a:t>
            </a:r>
          </a:p>
          <a:p>
            <a:endParaRPr lang="en-US" dirty="0"/>
          </a:p>
          <a:p>
            <a:r>
              <a:rPr lang="en-US" dirty="0" smtClean="0"/>
              <a:t>Interventions</a:t>
            </a:r>
          </a:p>
          <a:p>
            <a:endParaRPr lang="en-US" dirty="0" smtClean="0"/>
          </a:p>
          <a:p>
            <a:r>
              <a:rPr lang="en-US" dirty="0" smtClean="0"/>
              <a:t>What’s Work Got to Do with It?</a:t>
            </a:r>
            <a:endParaRPr lang="en-US" dirty="0"/>
          </a:p>
          <a:p>
            <a:endParaRPr lang="en-US" dirty="0"/>
          </a:p>
          <a:p>
            <a:pPr lvl="1"/>
            <a:r>
              <a:rPr lang="en-US" dirty="0"/>
              <a:t>F</a:t>
            </a:r>
            <a:r>
              <a:rPr lang="en-US" dirty="0" smtClean="0"/>
              <a:t>entanyl and First </a:t>
            </a:r>
            <a:r>
              <a:rPr lang="en-US" dirty="0"/>
              <a:t>R</a:t>
            </a:r>
            <a:r>
              <a:rPr lang="en-US" dirty="0" smtClean="0"/>
              <a:t>esponders</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68359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40771"/>
            <a:ext cx="7361212" cy="6492240"/>
          </a:xfrm>
        </p:spPr>
      </p:pic>
    </p:spTree>
    <p:extLst>
      <p:ext uri="{BB962C8B-B14F-4D97-AF65-F5344CB8AC3E}">
        <p14:creationId xmlns:p14="http://schemas.microsoft.com/office/powerpoint/2010/main" val="2754949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smtClean="0"/>
              <a:t>20</a:t>
            </a:r>
            <a:r>
              <a:rPr lang="en-US" sz="4000" b="1" baseline="30000" dirty="0" smtClean="0"/>
              <a:t>th</a:t>
            </a:r>
            <a:r>
              <a:rPr lang="en-US" sz="4000" b="1" dirty="0" smtClean="0"/>
              <a:t> Century Drug Epidemics: </a:t>
            </a:r>
            <a:br>
              <a:rPr lang="en-US" sz="4000" b="1" dirty="0" smtClean="0"/>
            </a:br>
            <a:r>
              <a:rPr lang="en-US" sz="4000" b="1" dirty="0" smtClean="0"/>
              <a:t/>
            </a:r>
            <a:br>
              <a:rPr lang="en-US" sz="4000" b="1" dirty="0" smtClean="0"/>
            </a:b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228600" y="1295400"/>
            <a:ext cx="8763000" cy="5486400"/>
          </a:xfrm>
        </p:spPr>
        <p:txBody>
          <a:bodyPr>
            <a:normAutofit fontScale="77500" lnSpcReduction="20000"/>
          </a:bodyPr>
          <a:lstStyle/>
          <a:p>
            <a:r>
              <a:rPr lang="en-US" dirty="0" smtClean="0"/>
              <a:t>In the 1950s, </a:t>
            </a:r>
            <a:r>
              <a:rPr lang="en-US" b="1" dirty="0" smtClean="0">
                <a:solidFill>
                  <a:srgbClr val="FFFF00"/>
                </a:solidFill>
              </a:rPr>
              <a:t>amphetamines</a:t>
            </a:r>
            <a:r>
              <a:rPr lang="en-US" dirty="0"/>
              <a:t>, developed in the 1930s, took </a:t>
            </a:r>
            <a:r>
              <a:rPr lang="en-US" dirty="0" smtClean="0"/>
              <a:t>off.</a:t>
            </a:r>
          </a:p>
          <a:p>
            <a:pPr lvl="1"/>
            <a:r>
              <a:rPr lang="en-US" sz="2400" dirty="0" smtClean="0"/>
              <a:t>Marketed </a:t>
            </a:r>
            <a:r>
              <a:rPr lang="en-US" sz="2400" dirty="0"/>
              <a:t>by drug companies and promoted by doctors, they were used for weight loss, anxiety and depression. </a:t>
            </a:r>
            <a:r>
              <a:rPr lang="en-US" sz="2400" dirty="0" smtClean="0"/>
              <a:t>Users </a:t>
            </a:r>
            <a:r>
              <a:rPr lang="en-US" sz="2400" dirty="0"/>
              <a:t>who injected it were known as "speed freaks</a:t>
            </a:r>
            <a:r>
              <a:rPr lang="en-US" sz="2400" dirty="0" smtClean="0"/>
              <a:t>.“</a:t>
            </a:r>
          </a:p>
          <a:p>
            <a:pPr lvl="1"/>
            <a:endParaRPr lang="en-US" sz="2400" dirty="0"/>
          </a:p>
          <a:p>
            <a:r>
              <a:rPr lang="en-US" dirty="0" smtClean="0"/>
              <a:t>In </a:t>
            </a:r>
            <a:r>
              <a:rPr lang="en-US" dirty="0"/>
              <a:t>the 1960s and 1970s, </a:t>
            </a:r>
            <a:r>
              <a:rPr lang="en-US" b="1" dirty="0">
                <a:solidFill>
                  <a:srgbClr val="FFFF00"/>
                </a:solidFill>
              </a:rPr>
              <a:t>heroin</a:t>
            </a:r>
            <a:r>
              <a:rPr lang="en-US" dirty="0">
                <a:solidFill>
                  <a:srgbClr val="FFFF00"/>
                </a:solidFill>
              </a:rPr>
              <a:t> </a:t>
            </a:r>
            <a:r>
              <a:rPr lang="en-US" dirty="0"/>
              <a:t>use surged, prompted in part by Vietnam War </a:t>
            </a:r>
            <a:r>
              <a:rPr lang="en-US" dirty="0" smtClean="0"/>
              <a:t>soldiers who </a:t>
            </a:r>
            <a:r>
              <a:rPr lang="en-US" dirty="0"/>
              <a:t>were exposed to it while fighting </a:t>
            </a:r>
            <a:r>
              <a:rPr lang="en-US" dirty="0" smtClean="0"/>
              <a:t>overseas.</a:t>
            </a:r>
          </a:p>
          <a:p>
            <a:pPr lvl="1"/>
            <a:r>
              <a:rPr lang="en-US" sz="2400" dirty="0" smtClean="0"/>
              <a:t>Unlike </a:t>
            </a:r>
            <a:r>
              <a:rPr lang="en-US" sz="2400" dirty="0"/>
              <a:t>the doctor-driven previous drug epidemics, this one victimized poor inner-city neighborhoods most</a:t>
            </a:r>
            <a:r>
              <a:rPr lang="en-US" sz="2400" dirty="0" smtClean="0"/>
              <a:t>. There </a:t>
            </a:r>
            <a:r>
              <a:rPr lang="en-US" sz="2400" dirty="0"/>
              <a:t>was little </a:t>
            </a:r>
            <a:r>
              <a:rPr lang="en-US" sz="2400" dirty="0" smtClean="0"/>
              <a:t>public compassion </a:t>
            </a:r>
            <a:r>
              <a:rPr lang="en-US" sz="2400" dirty="0"/>
              <a:t>then for heroin </a:t>
            </a:r>
            <a:r>
              <a:rPr lang="en-US" sz="2400" dirty="0" smtClean="0"/>
              <a:t>addicts.</a:t>
            </a:r>
          </a:p>
          <a:p>
            <a:pPr lvl="1"/>
            <a:endParaRPr lang="en-US" sz="2400" dirty="0" smtClean="0"/>
          </a:p>
          <a:p>
            <a:r>
              <a:rPr lang="en-US" dirty="0" smtClean="0"/>
              <a:t>In the 1970s, heroin </a:t>
            </a:r>
            <a:r>
              <a:rPr lang="en-US" dirty="0"/>
              <a:t>use faded </a:t>
            </a:r>
            <a:r>
              <a:rPr lang="en-US" dirty="0" smtClean="0"/>
              <a:t>but </a:t>
            </a:r>
            <a:r>
              <a:rPr lang="en-US" b="1" dirty="0">
                <a:solidFill>
                  <a:srgbClr val="FFFF00"/>
                </a:solidFill>
              </a:rPr>
              <a:t>cocaine</a:t>
            </a:r>
            <a:r>
              <a:rPr lang="en-US" dirty="0"/>
              <a:t> was on its way </a:t>
            </a:r>
            <a:r>
              <a:rPr lang="en-US" dirty="0" smtClean="0"/>
              <a:t>back from the early 1900s, </a:t>
            </a:r>
            <a:r>
              <a:rPr lang="en-US" dirty="0"/>
              <a:t>first in powder form and then becoming an epidemic of </a:t>
            </a:r>
            <a:r>
              <a:rPr lang="en-US" b="1" dirty="0">
                <a:solidFill>
                  <a:srgbClr val="FFFF00"/>
                </a:solidFill>
              </a:rPr>
              <a:t>crack </a:t>
            </a:r>
            <a:r>
              <a:rPr lang="en-US" b="1" dirty="0" smtClean="0">
                <a:solidFill>
                  <a:srgbClr val="FFFF00"/>
                </a:solidFill>
              </a:rPr>
              <a:t>cocaine </a:t>
            </a:r>
            <a:r>
              <a:rPr lang="en-US" dirty="0" smtClean="0"/>
              <a:t>in </a:t>
            </a:r>
            <a:r>
              <a:rPr lang="en-US" dirty="0"/>
              <a:t>the </a:t>
            </a:r>
            <a:r>
              <a:rPr lang="en-US" dirty="0" smtClean="0"/>
              <a:t>mid-1980s </a:t>
            </a:r>
            <a:r>
              <a:rPr lang="en-US" dirty="0"/>
              <a:t>when a supply glut prompted dealers to sell hardened cocaine rocks that sold for $5 to $10 on the street.</a:t>
            </a:r>
          </a:p>
        </p:txBody>
      </p:sp>
    </p:spTree>
    <p:extLst>
      <p:ext uri="{BB962C8B-B14F-4D97-AF65-F5344CB8AC3E}">
        <p14:creationId xmlns:p14="http://schemas.microsoft.com/office/powerpoint/2010/main" val="4064092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7800" cy="2286000"/>
          </a:xfrm>
        </p:spPr>
        <p:txBody>
          <a:bodyPr>
            <a:normAutofit fontScale="90000"/>
          </a:bodyPr>
          <a:lstStyle/>
          <a:p>
            <a:r>
              <a:rPr lang="en-US" b="1" dirty="0" smtClean="0"/>
              <a:t>Opioid Epidemic Phases</a:t>
            </a:r>
            <a:br>
              <a:rPr lang="en-US" b="1" dirty="0" smtClean="0"/>
            </a:br>
            <a:r>
              <a:rPr lang="en-US" b="1" dirty="0" smtClean="0"/>
              <a:t/>
            </a:r>
            <a:br>
              <a:rPr lang="en-US" b="1" dirty="0" smtClean="0"/>
            </a:br>
            <a:r>
              <a:rPr lang="en-US" sz="2400" b="1" dirty="0" smtClean="0"/>
              <a:t>1990s—2010… Prescription Painkillers</a:t>
            </a:r>
            <a:br>
              <a:rPr lang="en-US" sz="2400" b="1" dirty="0" smtClean="0"/>
            </a:br>
            <a:r>
              <a:rPr lang="en-US" sz="2400" b="1" dirty="0" smtClean="0"/>
              <a:t>2010—Present…Heroin</a:t>
            </a:r>
            <a:br>
              <a:rPr lang="en-US" sz="2400" b="1" dirty="0" smtClean="0"/>
            </a:br>
            <a:r>
              <a:rPr lang="en-US" sz="2400" b="1" dirty="0" smtClean="0"/>
              <a:t>2013—Present…Synthetic Opioids</a:t>
            </a:r>
            <a:r>
              <a:rPr lang="en-US" b="1" dirty="0" smtClean="0"/>
              <a:t/>
            </a:r>
            <a:br>
              <a:rPr lang="en-US" b="1" dirty="0" smtClean="0"/>
            </a:b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590800"/>
            <a:ext cx="8639668" cy="4114800"/>
          </a:xfrm>
        </p:spPr>
      </p:pic>
    </p:spTree>
    <p:extLst>
      <p:ext uri="{BB962C8B-B14F-4D97-AF65-F5344CB8AC3E}">
        <p14:creationId xmlns:p14="http://schemas.microsoft.com/office/powerpoint/2010/main" val="3749395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4702"/>
            <a:ext cx="7935461" cy="857250"/>
          </a:xfrm>
        </p:spPr>
        <p:txBody>
          <a:bodyPr/>
          <a:lstStyle/>
          <a:p>
            <a:pPr algn="ctr"/>
            <a:r>
              <a:rPr lang="en-US" dirty="0">
                <a:solidFill>
                  <a:schemeClr val="tx1"/>
                </a:solidFill>
              </a:rPr>
              <a:t>Lifetime odds of death for selected causes, </a:t>
            </a:r>
            <a:r>
              <a:rPr lang="en-US" dirty="0" smtClean="0">
                <a:solidFill>
                  <a:schemeClr val="tx1"/>
                </a:solidFill>
              </a:rPr>
              <a:t>US, </a:t>
            </a:r>
            <a:r>
              <a:rPr lang="en-US" dirty="0">
                <a:solidFill>
                  <a:schemeClr val="tx1"/>
                </a:solidFill>
              </a:rPr>
              <a:t>2017</a:t>
            </a:r>
          </a:p>
        </p:txBody>
      </p:sp>
      <p:graphicFrame>
        <p:nvGraphicFramePr>
          <p:cNvPr id="4" name="Table 3"/>
          <p:cNvGraphicFramePr>
            <a:graphicFrameLocks noGrp="1"/>
          </p:cNvGraphicFramePr>
          <p:nvPr>
            <p:extLst>
              <p:ext uri="{D42A27DB-BD31-4B8C-83A1-F6EECF244321}">
                <p14:modId xmlns:p14="http://schemas.microsoft.com/office/powerpoint/2010/main" val="890580410"/>
              </p:ext>
            </p:extLst>
          </p:nvPr>
        </p:nvGraphicFramePr>
        <p:xfrm>
          <a:off x="304800" y="1523998"/>
          <a:ext cx="8229600" cy="4873794"/>
        </p:xfrm>
        <a:graphic>
          <a:graphicData uri="http://schemas.openxmlformats.org/drawingml/2006/table">
            <a:tbl>
              <a:tblPr firstRow="1" bandRow="1">
                <a:tableStyleId>{5940675A-B579-460E-94D1-54222C63F5DA}</a:tableStyleId>
              </a:tblPr>
              <a:tblGrid>
                <a:gridCol w="5288404">
                  <a:extLst>
                    <a:ext uri="{9D8B030D-6E8A-4147-A177-3AD203B41FA5}">
                      <a16:colId xmlns:a16="http://schemas.microsoft.com/office/drawing/2014/main" xmlns="" val="653198705"/>
                    </a:ext>
                  </a:extLst>
                </a:gridCol>
                <a:gridCol w="2941196">
                  <a:extLst>
                    <a:ext uri="{9D8B030D-6E8A-4147-A177-3AD203B41FA5}">
                      <a16:colId xmlns:a16="http://schemas.microsoft.com/office/drawing/2014/main" xmlns="" val="3001518643"/>
                    </a:ext>
                  </a:extLst>
                </a:gridCol>
              </a:tblGrid>
              <a:tr h="437398">
                <a:tc>
                  <a:txBody>
                    <a:bodyPr/>
                    <a:lstStyle/>
                    <a:p>
                      <a:pPr algn="ctr"/>
                      <a:r>
                        <a:rPr lang="en-US" sz="2400" b="1" dirty="0" smtClean="0">
                          <a:solidFill>
                            <a:schemeClr val="tx1"/>
                          </a:solidFill>
                          <a:latin typeface="Calibri" panose="020F0502020204030204" pitchFamily="34" charset="0"/>
                          <a:cs typeface="Calibri" panose="020F0502020204030204" pitchFamily="34" charset="0"/>
                        </a:rPr>
                        <a:t>Cause</a:t>
                      </a:r>
                      <a:r>
                        <a:rPr lang="en-US" sz="2400" b="1" baseline="0" dirty="0" smtClean="0">
                          <a:solidFill>
                            <a:schemeClr val="tx1"/>
                          </a:solidFill>
                          <a:latin typeface="Calibri" panose="020F0502020204030204" pitchFamily="34" charset="0"/>
                          <a:cs typeface="Calibri" panose="020F0502020204030204" pitchFamily="34" charset="0"/>
                        </a:rPr>
                        <a:t> of Death</a:t>
                      </a:r>
                      <a:endParaRPr lang="en-US" sz="24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solidFill>
                      <a:srgbClr val="262262"/>
                    </a:solidFill>
                  </a:tcPr>
                </a:tc>
                <a:tc>
                  <a:txBody>
                    <a:bodyPr/>
                    <a:lstStyle/>
                    <a:p>
                      <a:pPr algn="ctr"/>
                      <a:r>
                        <a:rPr lang="en-US" sz="2400" b="1" dirty="0" smtClean="0">
                          <a:solidFill>
                            <a:schemeClr val="tx1"/>
                          </a:solidFill>
                          <a:latin typeface="Calibri" panose="020F0502020204030204" pitchFamily="34" charset="0"/>
                          <a:cs typeface="Calibri" panose="020F0502020204030204" pitchFamily="34" charset="0"/>
                        </a:rPr>
                        <a:t>Odds</a:t>
                      </a:r>
                      <a:r>
                        <a:rPr lang="en-US" sz="2400" b="1" baseline="0" dirty="0" smtClean="0">
                          <a:solidFill>
                            <a:schemeClr val="tx1"/>
                          </a:solidFill>
                          <a:latin typeface="Calibri" panose="020F0502020204030204" pitchFamily="34" charset="0"/>
                          <a:cs typeface="Calibri" panose="020F0502020204030204" pitchFamily="34" charset="0"/>
                        </a:rPr>
                        <a:t> of Dying</a:t>
                      </a:r>
                      <a:endParaRPr lang="en-US" sz="2400" b="1" dirty="0">
                        <a:solidFill>
                          <a:schemeClr val="tx1"/>
                        </a:solidFill>
                        <a:latin typeface="Calibri" panose="020F0502020204030204" pitchFamily="34" charset="0"/>
                        <a:cs typeface="Calibri" panose="020F0502020204030204" pitchFamily="34" charset="0"/>
                      </a:endParaRPr>
                    </a:p>
                  </a:txBody>
                  <a:tcPr marL="68580" marR="68580" marT="34290" marB="34290">
                    <a:lnL w="12700" cap="flat" cmpd="sng" algn="ctr">
                      <a:solidFill>
                        <a:srgbClr val="262262"/>
                      </a:solidFill>
                      <a:prstDash val="solid"/>
                      <a:round/>
                      <a:headEnd type="none" w="med" len="med"/>
                      <a:tailEnd type="none" w="med" len="med"/>
                    </a:lnL>
                    <a:solidFill>
                      <a:srgbClr val="262262"/>
                    </a:solidFill>
                  </a:tcPr>
                </a:tc>
                <a:extLst>
                  <a:ext uri="{0D108BD9-81ED-4DB2-BD59-A6C34878D82A}">
                    <a16:rowId xmlns:a16="http://schemas.microsoft.com/office/drawing/2014/main" xmlns="" val="1294780787"/>
                  </a:ext>
                </a:extLst>
              </a:tr>
              <a:tr h="477004">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Heart Disease </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6 </a:t>
                      </a:r>
                    </a:p>
                  </a:txBody>
                  <a:tcPr marL="68580" marR="68580" marT="34290" marB="34290">
                    <a:lnL w="12700" cap="flat" cmpd="sng" algn="ctr">
                      <a:solidFill>
                        <a:srgbClr val="262262"/>
                      </a:solidFill>
                      <a:prstDash val="solid"/>
                      <a:round/>
                      <a:headEnd type="none" w="med" len="med"/>
                      <a:tailEnd type="none" w="med" len="med"/>
                    </a:lnL>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894469343"/>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Cancer</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7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723325951"/>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Chronic Lower Respiratory Disease </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27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46977034"/>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Suicide</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88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2066502540"/>
                  </a:ext>
                </a:extLst>
              </a:tr>
              <a:tr h="437398">
                <a:tc>
                  <a:txBody>
                    <a:bodyPr/>
                    <a:lstStyle/>
                    <a:p>
                      <a:pPr algn="ctr"/>
                      <a:r>
                        <a:rPr lang="en-US" sz="2400" b="1" dirty="0" smtClean="0">
                          <a:solidFill>
                            <a:srgbClr val="F1592A"/>
                          </a:solidFill>
                          <a:latin typeface="Calibri" panose="020F0502020204030204" pitchFamily="34" charset="0"/>
                          <a:cs typeface="Calibri" panose="020F0502020204030204" pitchFamily="34" charset="0"/>
                        </a:rPr>
                        <a:t>Opioid overdose </a:t>
                      </a:r>
                      <a:endParaRPr lang="en-US" sz="2400" b="1" dirty="0">
                        <a:solidFill>
                          <a:srgbClr val="F1592A"/>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400" b="1" dirty="0" smtClean="0">
                          <a:solidFill>
                            <a:srgbClr val="F1592A"/>
                          </a:solidFill>
                          <a:latin typeface="Calibri" panose="020F0502020204030204" pitchFamily="34" charset="0"/>
                          <a:cs typeface="Calibri" panose="020F0502020204030204" pitchFamily="34" charset="0"/>
                        </a:rPr>
                        <a:t>1 in 96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2946725064"/>
                  </a:ext>
                </a:extLst>
              </a:tr>
              <a:tr h="46020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Motor Vehicle Crash</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103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2219718869"/>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Fall</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114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2094856833"/>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Gun Assault </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285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3318274593"/>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Pedestrian Incident </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556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lnB w="12700" cap="flat" cmpd="sng" algn="ctr">
                      <a:solidFill>
                        <a:srgbClr val="262262"/>
                      </a:solidFill>
                      <a:prstDash val="solid"/>
                      <a:round/>
                      <a:headEnd type="none" w="med" len="med"/>
                      <a:tailEnd type="none" w="med" len="med"/>
                    </a:lnB>
                  </a:tcPr>
                </a:tc>
                <a:extLst>
                  <a:ext uri="{0D108BD9-81ED-4DB2-BD59-A6C34878D82A}">
                    <a16:rowId xmlns:a16="http://schemas.microsoft.com/office/drawing/2014/main" xmlns="" val="691943780"/>
                  </a:ext>
                </a:extLst>
              </a:tr>
              <a:tr h="437398">
                <a:tc>
                  <a:txBody>
                    <a:bodyPr/>
                    <a:lstStyle/>
                    <a:p>
                      <a:pPr algn="ctr"/>
                      <a:r>
                        <a:rPr lang="en-US" sz="2000" b="1" dirty="0" smtClean="0">
                          <a:solidFill>
                            <a:schemeClr val="tx1"/>
                          </a:solidFill>
                          <a:latin typeface="Calibri" panose="020F0502020204030204" pitchFamily="34" charset="0"/>
                          <a:cs typeface="Calibri" panose="020F0502020204030204" pitchFamily="34" charset="0"/>
                        </a:rPr>
                        <a:t>Motorcyclist </a:t>
                      </a:r>
                      <a:endParaRPr lang="en-US" sz="2000" b="1" dirty="0">
                        <a:solidFill>
                          <a:schemeClr val="tx1"/>
                        </a:solidFill>
                        <a:latin typeface="Calibri" panose="020F0502020204030204" pitchFamily="34" charset="0"/>
                        <a:cs typeface="Calibri" panose="020F0502020204030204" pitchFamily="34" charset="0"/>
                      </a:endParaRPr>
                    </a:p>
                  </a:txBody>
                  <a:tcPr marL="68580" marR="68580" marT="34290" marB="34290">
                    <a:lnR w="12700" cap="flat" cmpd="sng" algn="ctr">
                      <a:solidFill>
                        <a:srgbClr val="262262"/>
                      </a:solidFill>
                      <a:prstDash val="solid"/>
                      <a:round/>
                      <a:headEnd type="none" w="med" len="med"/>
                      <a:tailEnd type="none" w="med" len="med"/>
                    </a:lnR>
                    <a:lnT w="12700" cap="flat" cmpd="sng" algn="ctr">
                      <a:solidFill>
                        <a:srgbClr val="262262"/>
                      </a:solidFill>
                      <a:prstDash val="solid"/>
                      <a:round/>
                      <a:headEnd type="none" w="med" len="med"/>
                      <a:tailEnd type="none" w="med" len="med"/>
                    </a:lnT>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Calibri" panose="020F0502020204030204" pitchFamily="34" charset="0"/>
                          <a:cs typeface="Calibri" panose="020F0502020204030204" pitchFamily="34" charset="0"/>
                        </a:rPr>
                        <a:t>1 in 858 </a:t>
                      </a:r>
                    </a:p>
                  </a:txBody>
                  <a:tcPr marL="68580" marR="68580" marT="34290" marB="34290">
                    <a:lnL w="12700" cap="flat" cmpd="sng" algn="ctr">
                      <a:solidFill>
                        <a:srgbClr val="262262"/>
                      </a:solidFill>
                      <a:prstDash val="solid"/>
                      <a:round/>
                      <a:headEnd type="none" w="med" len="med"/>
                      <a:tailEnd type="none" w="med" len="med"/>
                    </a:lnL>
                    <a:lnT w="12700" cap="flat" cmpd="sng" algn="ctr">
                      <a:solidFill>
                        <a:srgbClr val="262262"/>
                      </a:solidFill>
                      <a:prstDash val="solid"/>
                      <a:round/>
                      <a:headEnd type="none" w="med" len="med"/>
                      <a:tailEnd type="none" w="med" len="med"/>
                    </a:lnT>
                  </a:tcPr>
                </a:tc>
                <a:extLst>
                  <a:ext uri="{0D108BD9-81ED-4DB2-BD59-A6C34878D82A}">
                    <a16:rowId xmlns:a16="http://schemas.microsoft.com/office/drawing/2014/main" xmlns="" val="3752079884"/>
                  </a:ext>
                </a:extLst>
              </a:tr>
            </a:tbl>
          </a:graphicData>
        </a:graphic>
      </p:graphicFrame>
      <p:sp>
        <p:nvSpPr>
          <p:cNvPr id="6" name="TextBox 5"/>
          <p:cNvSpPr txBox="1"/>
          <p:nvPr/>
        </p:nvSpPr>
        <p:spPr>
          <a:xfrm>
            <a:off x="7668733" y="5721646"/>
            <a:ext cx="1475267" cy="219291"/>
          </a:xfrm>
          <a:prstGeom prst="rect">
            <a:avLst/>
          </a:prstGeom>
          <a:noFill/>
        </p:spPr>
        <p:txBody>
          <a:bodyPr wrap="square" rtlCol="0">
            <a:spAutoFit/>
          </a:bodyPr>
          <a:lstStyle/>
          <a:p>
            <a:r>
              <a:rPr lang="en-US" sz="825" dirty="0" smtClean="0">
                <a:solidFill>
                  <a:srgbClr val="695E4A"/>
                </a:solidFill>
                <a:latin typeface="Calibri" panose="020F0502020204030204" pitchFamily="34" charset="0"/>
              </a:rPr>
              <a:t>.</a:t>
            </a:r>
            <a:endParaRPr lang="en-US" sz="825" dirty="0">
              <a:solidFill>
                <a:srgbClr val="695E4A"/>
              </a:solidFill>
              <a:latin typeface="Calibri" panose="020F0502020204030204" pitchFamily="34" charset="0"/>
            </a:endParaRPr>
          </a:p>
        </p:txBody>
      </p:sp>
    </p:spTree>
    <p:extLst>
      <p:ext uri="{BB962C8B-B14F-4D97-AF65-F5344CB8AC3E}">
        <p14:creationId xmlns:p14="http://schemas.microsoft.com/office/powerpoint/2010/main" val="36047483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1143000"/>
          </a:xfrm>
        </p:spPr>
        <p:txBody>
          <a:bodyPr>
            <a:normAutofit fontScale="90000"/>
          </a:bodyPr>
          <a:lstStyle/>
          <a:p>
            <a:r>
              <a:rPr lang="en-US" b="1" dirty="0"/>
              <a:t>Drug </a:t>
            </a:r>
            <a:r>
              <a:rPr lang="en-US" b="1" dirty="0" smtClean="0"/>
              <a:t>Overdose </a:t>
            </a:r>
            <a:r>
              <a:rPr lang="en-US" b="1" dirty="0"/>
              <a:t>D</a:t>
            </a:r>
            <a:r>
              <a:rPr lang="en-US" b="1" dirty="0" smtClean="0"/>
              <a:t>eath </a:t>
            </a:r>
            <a:r>
              <a:rPr lang="en-US" b="1" dirty="0"/>
              <a:t>R</a:t>
            </a:r>
            <a:r>
              <a:rPr lang="en-US" b="1" dirty="0" smtClean="0"/>
              <a:t>ates:</a:t>
            </a:r>
            <a:br>
              <a:rPr lang="en-US" b="1" dirty="0" smtClean="0"/>
            </a:br>
            <a:r>
              <a:rPr lang="en-US" sz="2700" b="1" dirty="0"/>
              <a:t>A</a:t>
            </a:r>
            <a:r>
              <a:rPr lang="en-US" sz="2700" b="1" dirty="0" smtClean="0"/>
              <a:t>ged </a:t>
            </a:r>
            <a:r>
              <a:rPr lang="en-US" sz="2700" b="1" dirty="0"/>
              <a:t>15 </a:t>
            </a:r>
            <a:r>
              <a:rPr lang="en-US" sz="2700" b="1" dirty="0" smtClean="0"/>
              <a:t>years or older </a:t>
            </a:r>
            <a:r>
              <a:rPr lang="en-US" sz="2700" b="1" dirty="0"/>
              <a:t>by sex and age: United States, 2006–2016 </a:t>
            </a:r>
            <a:endParaRPr lang="en-US" sz="27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8448"/>
            <a:ext cx="8229600" cy="4249466"/>
          </a:xfrm>
        </p:spPr>
      </p:pic>
    </p:spTree>
    <p:extLst>
      <p:ext uri="{BB962C8B-B14F-4D97-AF65-F5344CB8AC3E}">
        <p14:creationId xmlns:p14="http://schemas.microsoft.com/office/powerpoint/2010/main" val="1740803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a:bodyPr>
          <a:lstStyle/>
          <a:p>
            <a:endParaRPr lang="en-US" sz="22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91616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260526"/>
            <a:ext cx="8991600" cy="629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51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1" y="274638"/>
            <a:ext cx="9052559" cy="60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4087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4" y="381000"/>
            <a:ext cx="9189719"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082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5927"/>
            <a:ext cx="9189719" cy="61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4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
            <a:ext cx="8229600" cy="904240"/>
          </a:xfrm>
        </p:spPr>
        <p:txBody>
          <a:bodyPr/>
          <a:lstStyle/>
          <a:p>
            <a:r>
              <a:rPr lang="en-US" b="1" i="1" dirty="0"/>
              <a:t>Papaver somniferum</a:t>
            </a:r>
            <a:endParaRPr lang="en-US" dirty="0"/>
          </a:p>
        </p:txBody>
      </p:sp>
      <p:sp>
        <p:nvSpPr>
          <p:cNvPr id="3" name="Content Placeholder 2"/>
          <p:cNvSpPr>
            <a:spLocks noGrp="1"/>
          </p:cNvSpPr>
          <p:nvPr>
            <p:ph idx="1"/>
          </p:nvPr>
        </p:nvSpPr>
        <p:spPr>
          <a:xfrm>
            <a:off x="228601" y="1066800"/>
            <a:ext cx="3235512" cy="5638800"/>
          </a:xfrm>
        </p:spPr>
        <p:txBody>
          <a:bodyPr>
            <a:normAutofit fontScale="85000" lnSpcReduction="10000"/>
          </a:bodyPr>
          <a:lstStyle/>
          <a:p>
            <a:r>
              <a:rPr lang="en-US" dirty="0" smtClean="0"/>
              <a:t>Opium is processed </a:t>
            </a:r>
            <a:r>
              <a:rPr lang="en-US" dirty="0"/>
              <a:t>from the </a:t>
            </a:r>
            <a:r>
              <a:rPr lang="en-US" dirty="0" smtClean="0"/>
              <a:t>latex sap </a:t>
            </a:r>
            <a:r>
              <a:rPr lang="en-US" dirty="0"/>
              <a:t>of the opium poppy, </a:t>
            </a:r>
            <a:r>
              <a:rPr lang="en-US" i="1" dirty="0"/>
              <a:t>Papaver somniferum</a:t>
            </a:r>
            <a:r>
              <a:rPr lang="en-US" dirty="0"/>
              <a:t>. </a:t>
            </a:r>
            <a:endParaRPr lang="en-US" dirty="0" smtClean="0"/>
          </a:p>
          <a:p>
            <a:endParaRPr lang="en-US" dirty="0" smtClean="0"/>
          </a:p>
          <a:p>
            <a:r>
              <a:rPr lang="en-US" dirty="0" smtClean="0"/>
              <a:t>One </a:t>
            </a:r>
            <a:r>
              <a:rPr lang="en-US" dirty="0"/>
              <a:t>of the oldest herbal medicines, being used as analgesic, sedative and antidiarrheal drug for thousands of </a:t>
            </a:r>
            <a:r>
              <a:rPr lang="en-US" dirty="0" smtClean="0"/>
              <a:t>years.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743200"/>
            <a:ext cx="2798771" cy="3749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112" y="1066800"/>
            <a:ext cx="2784288" cy="2926080"/>
          </a:xfrm>
          <a:prstGeom prst="rect">
            <a:avLst/>
          </a:prstGeom>
        </p:spPr>
      </p:pic>
    </p:spTree>
    <p:extLst>
      <p:ext uri="{BB962C8B-B14F-4D97-AF65-F5344CB8AC3E}">
        <p14:creationId xmlns:p14="http://schemas.microsoft.com/office/powerpoint/2010/main" val="1352017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b="1" dirty="0"/>
              <a:t>Age-adjusted drug overdose deaths per 100,000 population: 2016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99" y="1600200"/>
            <a:ext cx="8730234" cy="4937760"/>
          </a:xfrm>
        </p:spPr>
      </p:pic>
    </p:spTree>
    <p:extLst>
      <p:ext uri="{BB962C8B-B14F-4D97-AF65-F5344CB8AC3E}">
        <p14:creationId xmlns:p14="http://schemas.microsoft.com/office/powerpoint/2010/main" val="325398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84421" cy="6858000"/>
          </a:xfrm>
        </p:spPr>
      </p:pic>
    </p:spTree>
    <p:extLst>
      <p:ext uri="{BB962C8B-B14F-4D97-AF65-F5344CB8AC3E}">
        <p14:creationId xmlns:p14="http://schemas.microsoft.com/office/powerpoint/2010/main" val="939171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Autofit/>
          </a:bodyPr>
          <a:lstStyle/>
          <a:p>
            <a:r>
              <a:rPr lang="en-US" sz="4000" b="1" dirty="0" smtClean="0"/>
              <a:t>Disproportionate Unintentional Injury Death Rates: Rural vs. Urban</a:t>
            </a:r>
            <a:endParaRPr lang="en-US" sz="4000" b="1" dirty="0"/>
          </a:p>
        </p:txBody>
      </p:sp>
      <p:sp>
        <p:nvSpPr>
          <p:cNvPr id="3" name="Content Placeholder 2"/>
          <p:cNvSpPr>
            <a:spLocks noGrp="1"/>
          </p:cNvSpPr>
          <p:nvPr>
            <p:ph idx="1"/>
          </p:nvPr>
        </p:nvSpPr>
        <p:spPr>
          <a:xfrm>
            <a:off x="457200" y="1600200"/>
            <a:ext cx="5181600" cy="5105400"/>
          </a:xfrm>
        </p:spPr>
        <p:txBody>
          <a:bodyPr>
            <a:normAutofit lnSpcReduction="10000"/>
          </a:bodyPr>
          <a:lstStyle/>
          <a:p>
            <a:r>
              <a:rPr lang="en-US" dirty="0" smtClean="0"/>
              <a:t>Death </a:t>
            </a:r>
            <a:r>
              <a:rPr lang="en-US" dirty="0"/>
              <a:t>rates from overdoses in rural areas </a:t>
            </a:r>
            <a:r>
              <a:rPr lang="en-US" dirty="0" smtClean="0"/>
              <a:t>disproportionate to rates in </a:t>
            </a:r>
            <a:r>
              <a:rPr lang="en-US" dirty="0"/>
              <a:t>metropolitan areas, which historically had higher </a:t>
            </a:r>
            <a:r>
              <a:rPr lang="en-US" dirty="0" smtClean="0"/>
              <a:t>rates in mid-20</a:t>
            </a:r>
            <a:r>
              <a:rPr lang="en-US" baseline="30000" dirty="0" smtClean="0"/>
              <a:t>th</a:t>
            </a:r>
            <a:r>
              <a:rPr lang="en-US" dirty="0" smtClean="0"/>
              <a:t> century.</a:t>
            </a:r>
          </a:p>
          <a:p>
            <a:endParaRPr lang="en-US" dirty="0"/>
          </a:p>
          <a:p>
            <a:pPr lvl="1"/>
            <a:r>
              <a:rPr lang="en-US" sz="1700" dirty="0"/>
              <a:t>Sources: “Drug Poisoning Mortality: United States, 2002–2014” by Lauren M. Rossen, Brigham Bastian, Margaret Warner, Diba Khan and Yinong Chong, National Center for Health Statistics, Centers for Disease Control and Prevention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493520"/>
            <a:ext cx="3180447" cy="5212080"/>
          </a:xfrm>
          <a:prstGeom prst="rect">
            <a:avLst/>
          </a:prstGeom>
        </p:spPr>
      </p:pic>
    </p:spTree>
    <p:extLst>
      <p:ext uri="{BB962C8B-B14F-4D97-AF65-F5344CB8AC3E}">
        <p14:creationId xmlns:p14="http://schemas.microsoft.com/office/powerpoint/2010/main" val="657518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953000"/>
          </a:xfrm>
        </p:spPr>
        <p:txBody>
          <a:bodyPr/>
          <a:lstStyle/>
          <a:p>
            <a:endParaRPr lang="en-US" dirty="0" smtClean="0"/>
          </a:p>
          <a:p>
            <a:r>
              <a:rPr lang="en-US" dirty="0" smtClean="0"/>
              <a:t>Data released in late October 2018</a:t>
            </a:r>
          </a:p>
          <a:p>
            <a:endParaRPr lang="en-US" dirty="0"/>
          </a:p>
          <a:p>
            <a:r>
              <a:rPr lang="en-US" dirty="0" smtClean="0"/>
              <a:t>First indication of fatal opioid overdose death rate modulating.</a:t>
            </a:r>
          </a:p>
          <a:p>
            <a:endParaRPr lang="en-US" dirty="0"/>
          </a:p>
          <a:p>
            <a:r>
              <a:rPr lang="en-US" dirty="0" smtClean="0"/>
              <a:t>https</a:t>
            </a:r>
            <a:r>
              <a:rPr lang="en-US" dirty="0"/>
              <a:t>://www.cdc.gov/nchs/nvss/vsrr/drug-overdose-data.htm#notes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74638"/>
            <a:ext cx="7459980" cy="1249680"/>
          </a:xfrm>
        </p:spPr>
      </p:pic>
    </p:spTree>
    <p:extLst>
      <p:ext uri="{BB962C8B-B14F-4D97-AF65-F5344CB8AC3E}">
        <p14:creationId xmlns:p14="http://schemas.microsoft.com/office/powerpoint/2010/main" val="1754273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7" y="0"/>
            <a:ext cx="9169693" cy="6858000"/>
          </a:xfrm>
          <a:prstGeom prst="rect">
            <a:avLst/>
          </a:prstGeom>
        </p:spPr>
      </p:pic>
    </p:spTree>
    <p:extLst>
      <p:ext uri="{BB962C8B-B14F-4D97-AF65-F5344CB8AC3E}">
        <p14:creationId xmlns:p14="http://schemas.microsoft.com/office/powerpoint/2010/main" val="1361067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31"/>
            <a:ext cx="8229600" cy="1143000"/>
          </a:xfrm>
        </p:spPr>
        <p:txBody>
          <a:bodyPr>
            <a:normAutofit/>
          </a:bodyPr>
          <a:lstStyle/>
          <a:p>
            <a:r>
              <a:rPr lang="en-US" sz="4000" b="1" dirty="0" smtClean="0"/>
              <a:t>Causes</a:t>
            </a:r>
            <a:r>
              <a:rPr lang="en-US" dirty="0" smtClean="0"/>
              <a:t/>
            </a:r>
            <a:br>
              <a:rPr lang="en-US" dirty="0" smtClean="0"/>
            </a:br>
            <a:endParaRPr lang="en-US" sz="2200" dirty="0"/>
          </a:p>
        </p:txBody>
      </p:sp>
      <p:sp>
        <p:nvSpPr>
          <p:cNvPr id="3" name="Content Placeholder 2"/>
          <p:cNvSpPr>
            <a:spLocks noGrp="1"/>
          </p:cNvSpPr>
          <p:nvPr>
            <p:ph idx="1"/>
          </p:nvPr>
        </p:nvSpPr>
        <p:spPr>
          <a:xfrm>
            <a:off x="457200" y="1066800"/>
            <a:ext cx="8534400" cy="5257800"/>
          </a:xfrm>
        </p:spPr>
        <p:txBody>
          <a:bodyPr>
            <a:normAutofit fontScale="92500"/>
          </a:bodyPr>
          <a:lstStyle/>
          <a:p>
            <a:r>
              <a:rPr lang="en-US" dirty="0" smtClean="0"/>
              <a:t>Socio-economic dislocation during Great Recession</a:t>
            </a:r>
          </a:p>
          <a:p>
            <a:r>
              <a:rPr lang="en-US" dirty="0" smtClean="0"/>
              <a:t>Aggressive promotion to physicians</a:t>
            </a:r>
          </a:p>
          <a:p>
            <a:r>
              <a:rPr lang="en-US" dirty="0" smtClean="0"/>
              <a:t>Profligate physician prescribing</a:t>
            </a:r>
          </a:p>
          <a:p>
            <a:pPr lvl="1"/>
            <a:r>
              <a:rPr lang="en-US" dirty="0" smtClean="0"/>
              <a:t>Excessive shipments to pharmacy dispensers</a:t>
            </a:r>
          </a:p>
          <a:p>
            <a:pPr lvl="2"/>
            <a:r>
              <a:rPr lang="en-US" sz="2200" dirty="0" smtClean="0"/>
              <a:t>224,260,980 oxycodone shipped to West Virginia, 2007-2012</a:t>
            </a:r>
          </a:p>
          <a:p>
            <a:pPr lvl="2"/>
            <a:r>
              <a:rPr lang="en-US" sz="2200" dirty="0" smtClean="0"/>
              <a:t>555,808,292 hydrocodone shipped to West Virginia, 2007-2012</a:t>
            </a:r>
          </a:p>
          <a:p>
            <a:pPr lvl="2"/>
            <a:r>
              <a:rPr lang="en-US" sz="2200" dirty="0" smtClean="0"/>
              <a:t>433 opioid pills for every man, woman and child in West Virginia</a:t>
            </a:r>
          </a:p>
          <a:p>
            <a:r>
              <a:rPr lang="en-US" dirty="0" smtClean="0"/>
              <a:t>Limited availability of opioid use disorder treatment </a:t>
            </a:r>
          </a:p>
          <a:p>
            <a:r>
              <a:rPr lang="en-US" dirty="0" smtClean="0"/>
              <a:t>Genetic predisposition</a:t>
            </a:r>
          </a:p>
          <a:p>
            <a:r>
              <a:rPr lang="en-US" dirty="0" smtClean="0"/>
              <a:t>Others?</a:t>
            </a:r>
            <a:endParaRPr lang="en-US" dirty="0"/>
          </a:p>
        </p:txBody>
      </p:sp>
    </p:spTree>
    <p:extLst>
      <p:ext uri="{BB962C8B-B14F-4D97-AF65-F5344CB8AC3E}">
        <p14:creationId xmlns:p14="http://schemas.microsoft.com/office/powerpoint/2010/main" val="3950212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9069"/>
          </a:xfrm>
        </p:spPr>
        <p:txBody>
          <a:bodyPr>
            <a:normAutofit/>
          </a:bodyPr>
          <a:lstStyle/>
          <a:p>
            <a:r>
              <a:rPr lang="en-US" sz="4000" b="1" dirty="0" smtClean="0"/>
              <a:t>Medical Prescribing</a:t>
            </a:r>
            <a:endParaRPr lang="en-US" sz="4000" b="1" dirty="0"/>
          </a:p>
        </p:txBody>
      </p:sp>
      <p:sp>
        <p:nvSpPr>
          <p:cNvPr id="3" name="Content Placeholder 2"/>
          <p:cNvSpPr>
            <a:spLocks noGrp="1"/>
          </p:cNvSpPr>
          <p:nvPr>
            <p:ph idx="1"/>
          </p:nvPr>
        </p:nvSpPr>
        <p:spPr>
          <a:xfrm>
            <a:off x="76200" y="1066800"/>
            <a:ext cx="5943600" cy="5715000"/>
          </a:xfrm>
        </p:spPr>
        <p:txBody>
          <a:bodyPr>
            <a:normAutofit fontScale="70000" lnSpcReduction="20000"/>
          </a:bodyPr>
          <a:lstStyle/>
          <a:p>
            <a:r>
              <a:rPr lang="en-US" dirty="0" smtClean="0"/>
              <a:t>In </a:t>
            </a:r>
            <a:r>
              <a:rPr lang="en-US" dirty="0"/>
              <a:t>1996, the American Pain Society said MDs were </a:t>
            </a:r>
            <a:r>
              <a:rPr lang="en-US" b="1" dirty="0"/>
              <a:t>undertreating </a:t>
            </a:r>
            <a:r>
              <a:rPr lang="en-US" b="1" dirty="0" smtClean="0"/>
              <a:t>pain </a:t>
            </a:r>
            <a:r>
              <a:rPr lang="en-US" dirty="0" smtClean="0"/>
              <a:t>and</a:t>
            </a:r>
            <a:r>
              <a:rPr lang="en-US" b="1" dirty="0" smtClean="0"/>
              <a:t> </a:t>
            </a:r>
            <a:r>
              <a:rPr lang="en-US" dirty="0" smtClean="0"/>
              <a:t>proposed </a:t>
            </a:r>
            <a:r>
              <a:rPr lang="en-US" dirty="0"/>
              <a:t>that pain is </a:t>
            </a:r>
            <a:r>
              <a:rPr lang="en-US" dirty="0" smtClean="0"/>
              <a:t>the </a:t>
            </a:r>
            <a:r>
              <a:rPr lang="en-US" dirty="0"/>
              <a:t>5</a:t>
            </a:r>
            <a:r>
              <a:rPr lang="en-US" baseline="30000" dirty="0"/>
              <a:t>th</a:t>
            </a:r>
            <a:r>
              <a:rPr lang="en-US" dirty="0"/>
              <a:t> vital </a:t>
            </a:r>
            <a:r>
              <a:rPr lang="en-US" dirty="0" smtClean="0"/>
              <a:t>sign.</a:t>
            </a:r>
          </a:p>
          <a:p>
            <a:endParaRPr lang="en-US" dirty="0"/>
          </a:p>
          <a:p>
            <a:r>
              <a:rPr lang="en-US" dirty="0" smtClean="0"/>
              <a:t>Physicians encouraged to </a:t>
            </a:r>
            <a:r>
              <a:rPr lang="en-US" dirty="0"/>
              <a:t>screen patients for </a:t>
            </a:r>
            <a:r>
              <a:rPr lang="en-US" dirty="0" smtClean="0"/>
              <a:t>pain </a:t>
            </a:r>
            <a:r>
              <a:rPr lang="en-US" dirty="0"/>
              <a:t>and to treat </a:t>
            </a:r>
            <a:r>
              <a:rPr lang="en-US" dirty="0" smtClean="0"/>
              <a:t>non-cancer pain </a:t>
            </a:r>
            <a:r>
              <a:rPr lang="en-US" dirty="0"/>
              <a:t>to a degree not done before</a:t>
            </a:r>
            <a:r>
              <a:rPr lang="en-US" dirty="0" smtClean="0"/>
              <a:t>.</a:t>
            </a:r>
          </a:p>
          <a:p>
            <a:endParaRPr lang="en-US" dirty="0"/>
          </a:p>
          <a:p>
            <a:r>
              <a:rPr lang="en-US" dirty="0"/>
              <a:t>D</a:t>
            </a:r>
            <a:r>
              <a:rPr lang="en-US" dirty="0" smtClean="0"/>
              <a:t>rug </a:t>
            </a:r>
            <a:r>
              <a:rPr lang="en-US" dirty="0"/>
              <a:t>companies began to educate </a:t>
            </a:r>
            <a:r>
              <a:rPr lang="en-US" dirty="0" smtClean="0"/>
              <a:t>physicians and </a:t>
            </a:r>
            <a:r>
              <a:rPr lang="en-US" dirty="0"/>
              <a:t>the public that opioids were a fast solution to pain </a:t>
            </a:r>
            <a:r>
              <a:rPr lang="en-US" dirty="0" smtClean="0"/>
              <a:t>without addictive risk</a:t>
            </a:r>
            <a:r>
              <a:rPr lang="en-US" dirty="0"/>
              <a:t>.  </a:t>
            </a:r>
            <a:r>
              <a:rPr lang="en-US" b="1" dirty="0" smtClean="0"/>
              <a:t>This </a:t>
            </a:r>
            <a:r>
              <a:rPr lang="en-US" b="1" dirty="0"/>
              <a:t>was </a:t>
            </a:r>
            <a:r>
              <a:rPr lang="en-US" b="1" dirty="0" smtClean="0"/>
              <a:t>false.</a:t>
            </a:r>
          </a:p>
          <a:p>
            <a:endParaRPr lang="en-US" dirty="0"/>
          </a:p>
          <a:p>
            <a:r>
              <a:rPr lang="en-US" dirty="0" smtClean="0"/>
              <a:t>Prescription </a:t>
            </a:r>
            <a:r>
              <a:rPr lang="en-US" dirty="0"/>
              <a:t>opioid use increased as </a:t>
            </a:r>
            <a:r>
              <a:rPr lang="en-US" dirty="0" smtClean="0"/>
              <a:t>insurers </a:t>
            </a:r>
            <a:r>
              <a:rPr lang="en-US" dirty="0"/>
              <a:t>reimbursed </a:t>
            </a:r>
            <a:r>
              <a:rPr lang="en-US" dirty="0" smtClean="0"/>
              <a:t>physicians </a:t>
            </a:r>
            <a:r>
              <a:rPr lang="en-US" dirty="0"/>
              <a:t>for opioid prescribing, creating a financial </a:t>
            </a:r>
            <a:r>
              <a:rPr lang="en-US" dirty="0" smtClean="0"/>
              <a:t>incentive.</a:t>
            </a:r>
          </a:p>
          <a:p>
            <a:endParaRPr lang="en-US" dirty="0"/>
          </a:p>
          <a:p>
            <a:r>
              <a:rPr lang="en-US" dirty="0" smtClean="0"/>
              <a:t>All this made </a:t>
            </a:r>
            <a:r>
              <a:rPr lang="en-US" dirty="0"/>
              <a:t>opioids the “go-to” drug for all types of </a:t>
            </a:r>
            <a:r>
              <a:rPr lang="en-US" dirty="0" smtClean="0"/>
              <a:t>pain </a:t>
            </a:r>
            <a:r>
              <a:rPr lang="en-US" dirty="0"/>
              <a:t>management</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600200"/>
            <a:ext cx="3149368" cy="3657600"/>
          </a:xfrm>
          <a:prstGeom prst="rect">
            <a:avLst/>
          </a:prstGeom>
        </p:spPr>
      </p:pic>
    </p:spTree>
    <p:extLst>
      <p:ext uri="{BB962C8B-B14F-4D97-AF65-F5344CB8AC3E}">
        <p14:creationId xmlns:p14="http://schemas.microsoft.com/office/powerpoint/2010/main" val="383891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0"/>
            <a:ext cx="8229600" cy="980090"/>
          </a:xfrm>
        </p:spPr>
        <p:txBody>
          <a:bodyPr/>
          <a:lstStyle/>
          <a:p>
            <a:r>
              <a:rPr lang="en-US" b="1" dirty="0" smtClean="0"/>
              <a:t>Interventions</a:t>
            </a:r>
            <a:endParaRPr lang="en-US" b="1" dirty="0"/>
          </a:p>
        </p:txBody>
      </p:sp>
      <p:sp>
        <p:nvSpPr>
          <p:cNvPr id="3" name="Content Placeholder 2"/>
          <p:cNvSpPr>
            <a:spLocks noGrp="1"/>
          </p:cNvSpPr>
          <p:nvPr>
            <p:ph idx="1"/>
          </p:nvPr>
        </p:nvSpPr>
        <p:spPr>
          <a:xfrm>
            <a:off x="457200" y="1143000"/>
            <a:ext cx="8229600" cy="5486400"/>
          </a:xfrm>
        </p:spPr>
        <p:txBody>
          <a:bodyPr>
            <a:normAutofit/>
          </a:bodyPr>
          <a:lstStyle/>
          <a:p>
            <a:r>
              <a:rPr lang="en-US" dirty="0" smtClean="0"/>
              <a:t>Appropriate Prescribing</a:t>
            </a:r>
          </a:p>
          <a:p>
            <a:endParaRPr lang="en-US" dirty="0" smtClean="0"/>
          </a:p>
          <a:p>
            <a:r>
              <a:rPr lang="en-US" dirty="0" smtClean="0"/>
              <a:t>Public Health Measures</a:t>
            </a:r>
          </a:p>
          <a:p>
            <a:endParaRPr lang="en-US" dirty="0" smtClean="0"/>
          </a:p>
          <a:p>
            <a:r>
              <a:rPr lang="en-US" dirty="0" smtClean="0"/>
              <a:t>Overdose-Reversal </a:t>
            </a:r>
          </a:p>
          <a:p>
            <a:endParaRPr lang="en-US" dirty="0" smtClean="0"/>
          </a:p>
          <a:p>
            <a:r>
              <a:rPr lang="en-US" dirty="0" smtClean="0"/>
              <a:t>Treatments for Opioid Addiction</a:t>
            </a:r>
          </a:p>
          <a:p>
            <a:endParaRPr lang="en-US" dirty="0" smtClean="0"/>
          </a:p>
          <a:p>
            <a:r>
              <a:rPr lang="en-US" dirty="0" smtClean="0"/>
              <a:t>Interdiction</a:t>
            </a:r>
          </a:p>
          <a:p>
            <a:endParaRPr lang="en-US" dirty="0"/>
          </a:p>
        </p:txBody>
      </p:sp>
    </p:spTree>
    <p:extLst>
      <p:ext uri="{BB962C8B-B14F-4D97-AF65-F5344CB8AC3E}">
        <p14:creationId xmlns:p14="http://schemas.microsoft.com/office/powerpoint/2010/main" val="2916604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07" y="152400"/>
            <a:ext cx="8229600" cy="990600"/>
          </a:xfrm>
        </p:spPr>
        <p:txBody>
          <a:bodyPr>
            <a:normAutofit fontScale="90000"/>
          </a:bodyPr>
          <a:lstStyle/>
          <a:p>
            <a:r>
              <a:rPr lang="en-US" b="1" dirty="0" smtClean="0"/>
              <a:t/>
            </a:r>
            <a:br>
              <a:rPr lang="en-US" b="1" dirty="0" smtClean="0"/>
            </a:br>
            <a:r>
              <a:rPr lang="en-US" b="1" dirty="0" smtClean="0"/>
              <a:t>Appropriate Opioid Prescribing</a:t>
            </a:r>
            <a:br>
              <a:rPr lang="en-US" b="1" dirty="0" smtClean="0"/>
            </a:br>
            <a:r>
              <a:rPr lang="en-US" sz="2000" b="1" dirty="0"/>
              <a:t>CDC Guideline for Prescribing Opioids for Chronic Pain — United States, 2016</a:t>
            </a:r>
            <a:r>
              <a:rPr lang="en-US" b="1" dirty="0"/>
              <a:t/>
            </a:r>
            <a:br>
              <a:rPr lang="en-US" b="1" dirty="0"/>
            </a:br>
            <a:endParaRPr lang="en-US" b="1" dirty="0"/>
          </a:p>
        </p:txBody>
      </p:sp>
      <p:sp>
        <p:nvSpPr>
          <p:cNvPr id="3" name="Content Placeholder 2"/>
          <p:cNvSpPr>
            <a:spLocks noGrp="1"/>
          </p:cNvSpPr>
          <p:nvPr>
            <p:ph idx="1"/>
          </p:nvPr>
        </p:nvSpPr>
        <p:spPr>
          <a:xfrm>
            <a:off x="228600" y="1295400"/>
            <a:ext cx="8610600" cy="5486400"/>
          </a:xfrm>
        </p:spPr>
        <p:txBody>
          <a:bodyPr>
            <a:normAutofit fontScale="92500" lnSpcReduction="10000"/>
          </a:bodyPr>
          <a:lstStyle/>
          <a:p>
            <a:r>
              <a:rPr lang="en-US" b="1" dirty="0" smtClean="0"/>
              <a:t>Limit the </a:t>
            </a:r>
            <a:r>
              <a:rPr lang="en-US" b="1" dirty="0"/>
              <a:t>prescribed opioid </a:t>
            </a:r>
            <a:r>
              <a:rPr lang="en-US" dirty="0"/>
              <a:t>to the lowest </a:t>
            </a:r>
            <a:r>
              <a:rPr lang="en-US" dirty="0" smtClean="0"/>
              <a:t>effective dose for </a:t>
            </a:r>
            <a:r>
              <a:rPr lang="en-US" dirty="0"/>
              <a:t>the shortest effective </a:t>
            </a:r>
            <a:r>
              <a:rPr lang="en-US" dirty="0" smtClean="0"/>
              <a:t>duration.</a:t>
            </a:r>
          </a:p>
          <a:p>
            <a:endParaRPr lang="en-US" dirty="0" smtClean="0"/>
          </a:p>
          <a:p>
            <a:r>
              <a:rPr lang="en-US" b="1" dirty="0" smtClean="0"/>
              <a:t>Regular monitoring</a:t>
            </a:r>
          </a:p>
          <a:p>
            <a:pPr lvl="1"/>
            <a:r>
              <a:rPr lang="en-US" dirty="0"/>
              <a:t>M</a:t>
            </a:r>
            <a:r>
              <a:rPr lang="en-US" dirty="0" smtClean="0"/>
              <a:t>inimize risks of long-term </a:t>
            </a:r>
            <a:r>
              <a:rPr lang="en-US" dirty="0"/>
              <a:t>opioid use </a:t>
            </a:r>
            <a:r>
              <a:rPr lang="en-US" dirty="0" smtClean="0"/>
              <a:t>by allowing </a:t>
            </a:r>
            <a:r>
              <a:rPr lang="en-US" dirty="0"/>
              <a:t>for the tapering and discontinuing </a:t>
            </a:r>
            <a:r>
              <a:rPr lang="en-US" dirty="0" smtClean="0"/>
              <a:t>of opioids </a:t>
            </a:r>
            <a:r>
              <a:rPr lang="en-US" dirty="0"/>
              <a:t>among </a:t>
            </a:r>
            <a:r>
              <a:rPr lang="en-US" dirty="0" smtClean="0"/>
              <a:t>patients:</a:t>
            </a:r>
          </a:p>
          <a:p>
            <a:pPr lvl="1"/>
            <a:r>
              <a:rPr lang="en-US" dirty="0" smtClean="0"/>
              <a:t> 	Who </a:t>
            </a:r>
            <a:r>
              <a:rPr lang="en-US" dirty="0"/>
              <a:t>are not receiving </a:t>
            </a:r>
            <a:r>
              <a:rPr lang="en-US" dirty="0" smtClean="0"/>
              <a:t>a clear benefit; or </a:t>
            </a:r>
          </a:p>
          <a:p>
            <a:pPr lvl="2"/>
            <a:r>
              <a:rPr lang="en-US" dirty="0"/>
              <a:t>A</a:t>
            </a:r>
            <a:r>
              <a:rPr lang="en-US" dirty="0" smtClean="0"/>
              <a:t>mong those engaging in practices that increase risk of overdose—such as:</a:t>
            </a:r>
          </a:p>
          <a:p>
            <a:pPr lvl="3"/>
            <a:r>
              <a:rPr lang="en-US" dirty="0" smtClean="0"/>
              <a:t>Consuming high doses of alcohol</a:t>
            </a:r>
          </a:p>
          <a:p>
            <a:pPr lvl="3"/>
            <a:r>
              <a:rPr lang="en-US" dirty="0" smtClean="0"/>
              <a:t>Concurrent use of benzodiazepines </a:t>
            </a:r>
            <a:r>
              <a:rPr lang="en-US" sz="1700" dirty="0" smtClean="0"/>
              <a:t>(Kowalski-McGraw et al. </a:t>
            </a:r>
            <a:r>
              <a:rPr lang="en-US" sz="1700" i="1" dirty="0" smtClean="0"/>
              <a:t>JOEM</a:t>
            </a:r>
            <a:r>
              <a:rPr lang="en-US" sz="1700" dirty="0" smtClean="0"/>
              <a:t>, 2016)</a:t>
            </a:r>
          </a:p>
          <a:p>
            <a:pPr lvl="3"/>
            <a:r>
              <a:rPr lang="en-US" dirty="0" smtClean="0"/>
              <a:t>Poor adherence to precise dosing instructions</a:t>
            </a:r>
            <a:endParaRPr lang="en-US" dirty="0"/>
          </a:p>
        </p:txBody>
      </p:sp>
    </p:spTree>
    <p:extLst>
      <p:ext uri="{BB962C8B-B14F-4D97-AF65-F5344CB8AC3E}">
        <p14:creationId xmlns:p14="http://schemas.microsoft.com/office/powerpoint/2010/main" val="385380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56"/>
            <a:ext cx="9144000" cy="6863255"/>
          </a:xfrm>
        </p:spPr>
      </p:pic>
    </p:spTree>
    <p:extLst>
      <p:ext uri="{BB962C8B-B14F-4D97-AF65-F5344CB8AC3E}">
        <p14:creationId xmlns:p14="http://schemas.microsoft.com/office/powerpoint/2010/main" val="743631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24" y="152400"/>
            <a:ext cx="8229600" cy="990600"/>
          </a:xfrm>
        </p:spPr>
        <p:txBody>
          <a:bodyPr/>
          <a:lstStyle/>
          <a:p>
            <a:r>
              <a:rPr lang="en-US" b="1" dirty="0" smtClean="0"/>
              <a:t>Opiate vs Opioid</a:t>
            </a:r>
            <a:endParaRPr lang="en-US" b="1" dirty="0"/>
          </a:p>
        </p:txBody>
      </p:sp>
      <p:sp>
        <p:nvSpPr>
          <p:cNvPr id="3" name="Content Placeholder 2"/>
          <p:cNvSpPr>
            <a:spLocks noGrp="1"/>
          </p:cNvSpPr>
          <p:nvPr>
            <p:ph idx="1"/>
          </p:nvPr>
        </p:nvSpPr>
        <p:spPr>
          <a:xfrm>
            <a:off x="228600" y="1066800"/>
            <a:ext cx="8686800" cy="5638800"/>
          </a:xfrm>
        </p:spPr>
        <p:txBody>
          <a:bodyPr>
            <a:normAutofit fontScale="92500" lnSpcReduction="10000"/>
          </a:bodyPr>
          <a:lstStyle/>
          <a:p>
            <a:pPr fontAlgn="t"/>
            <a:r>
              <a:rPr lang="en-US" b="1" dirty="0" smtClean="0">
                <a:solidFill>
                  <a:srgbClr val="FFFF00"/>
                </a:solidFill>
              </a:rPr>
              <a:t>Opiates</a:t>
            </a:r>
          </a:p>
          <a:p>
            <a:pPr lvl="1" fontAlgn="t"/>
            <a:r>
              <a:rPr lang="en-US" sz="2600" dirty="0"/>
              <a:t>C</a:t>
            </a:r>
            <a:r>
              <a:rPr lang="en-US" sz="2600" dirty="0" smtClean="0"/>
              <a:t>hemical </a:t>
            </a:r>
            <a:r>
              <a:rPr lang="en-US" sz="2600" dirty="0"/>
              <a:t>compounds that are </a:t>
            </a:r>
            <a:r>
              <a:rPr lang="en-US" sz="2600" dirty="0" smtClean="0"/>
              <a:t>“</a:t>
            </a:r>
            <a:r>
              <a:rPr lang="en-US" sz="2600" i="1" dirty="0" smtClean="0"/>
              <a:t>extracted”</a:t>
            </a:r>
            <a:r>
              <a:rPr lang="en-US" sz="2600" dirty="0" smtClean="0"/>
              <a:t> </a:t>
            </a:r>
            <a:r>
              <a:rPr lang="en-US" sz="2600" dirty="0"/>
              <a:t>or </a:t>
            </a:r>
            <a:r>
              <a:rPr lang="en-US" sz="2600" dirty="0" smtClean="0"/>
              <a:t>“</a:t>
            </a:r>
            <a:r>
              <a:rPr lang="en-US" sz="2600" i="1" dirty="0" smtClean="0"/>
              <a:t>refined”</a:t>
            </a:r>
            <a:r>
              <a:rPr lang="en-US" sz="2600" dirty="0" smtClean="0"/>
              <a:t> </a:t>
            </a:r>
            <a:r>
              <a:rPr lang="en-US" sz="2600" dirty="0"/>
              <a:t>from natural plant matter (poppy sap and fibers). </a:t>
            </a:r>
            <a:endParaRPr lang="en-US" sz="2600" dirty="0" smtClean="0"/>
          </a:p>
          <a:p>
            <a:pPr lvl="2" fontAlgn="t"/>
            <a:r>
              <a:rPr lang="en-US" sz="2600" dirty="0" smtClean="0"/>
              <a:t>Opium, morphine, codeine </a:t>
            </a:r>
          </a:p>
          <a:p>
            <a:pPr lvl="2" fontAlgn="t"/>
            <a:endParaRPr lang="en-US" dirty="0"/>
          </a:p>
          <a:p>
            <a:pPr fontAlgn="t"/>
            <a:r>
              <a:rPr lang="en-US" b="1" dirty="0" smtClean="0">
                <a:solidFill>
                  <a:srgbClr val="FFFF00"/>
                </a:solidFill>
              </a:rPr>
              <a:t>Opioids</a:t>
            </a:r>
          </a:p>
          <a:p>
            <a:pPr lvl="1" fontAlgn="t"/>
            <a:r>
              <a:rPr lang="en-US" dirty="0"/>
              <a:t>C</a:t>
            </a:r>
            <a:r>
              <a:rPr lang="en-US" dirty="0" smtClean="0"/>
              <a:t>hemical </a:t>
            </a:r>
            <a:r>
              <a:rPr lang="en-US" dirty="0"/>
              <a:t>compounds that generally are </a:t>
            </a:r>
            <a:r>
              <a:rPr lang="en-US" u="sng" dirty="0"/>
              <a:t>not</a:t>
            </a:r>
            <a:r>
              <a:rPr lang="en-US" dirty="0"/>
              <a:t> derived from natural plant matter. </a:t>
            </a:r>
            <a:endParaRPr lang="en-US" dirty="0" smtClean="0"/>
          </a:p>
          <a:p>
            <a:pPr lvl="1" fontAlgn="t"/>
            <a:r>
              <a:rPr lang="en-US" dirty="0" smtClean="0"/>
              <a:t>Most </a:t>
            </a:r>
            <a:r>
              <a:rPr lang="en-US" dirty="0"/>
              <a:t>opioids are "made in the lab" or "</a:t>
            </a:r>
            <a:r>
              <a:rPr lang="en-US" i="1" dirty="0"/>
              <a:t>synthesized</a:t>
            </a:r>
            <a:r>
              <a:rPr lang="en-US" dirty="0"/>
              <a:t>." </a:t>
            </a:r>
          </a:p>
          <a:p>
            <a:pPr lvl="2" fontAlgn="t"/>
            <a:r>
              <a:rPr lang="en-US" dirty="0" smtClean="0"/>
              <a:t>Hydrocodone (Vicodin)</a:t>
            </a:r>
          </a:p>
          <a:p>
            <a:pPr lvl="2" fontAlgn="t"/>
            <a:r>
              <a:rPr lang="en-US" dirty="0"/>
              <a:t>O</a:t>
            </a:r>
            <a:r>
              <a:rPr lang="en-US" dirty="0" smtClean="0"/>
              <a:t>xycodone (OxyContin)</a:t>
            </a:r>
            <a:endParaRPr lang="en-US" dirty="0"/>
          </a:p>
          <a:p>
            <a:pPr lvl="1" fontAlgn="t"/>
            <a:r>
              <a:rPr lang="en-US" dirty="0" smtClean="0"/>
              <a:t>When </a:t>
            </a:r>
            <a:r>
              <a:rPr lang="en-US" dirty="0"/>
              <a:t>people wish to refer to all of </a:t>
            </a:r>
            <a:r>
              <a:rPr lang="en-US" dirty="0" smtClean="0"/>
              <a:t>drugs derived from opium poppy, </a:t>
            </a:r>
            <a:r>
              <a:rPr lang="en-US" dirty="0"/>
              <a:t>they often use the term "</a:t>
            </a:r>
            <a:r>
              <a:rPr lang="en-US" b="1" i="1" dirty="0"/>
              <a:t>opioid."</a:t>
            </a:r>
            <a:endParaRPr lang="en-US" b="1" i="1" dirty="0" smtClean="0"/>
          </a:p>
          <a:p>
            <a:pPr lvl="1" fontAlgn="t"/>
            <a:endParaRPr lang="en-US" dirty="0"/>
          </a:p>
          <a:p>
            <a:pPr lvl="1" fontAlgn="t"/>
            <a:endParaRPr lang="en-US" dirty="0"/>
          </a:p>
          <a:p>
            <a:endParaRPr lang="en-US" dirty="0"/>
          </a:p>
        </p:txBody>
      </p:sp>
    </p:spTree>
    <p:extLst>
      <p:ext uri="{BB962C8B-B14F-4D97-AF65-F5344CB8AC3E}">
        <p14:creationId xmlns:p14="http://schemas.microsoft.com/office/powerpoint/2010/main" val="355518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76200"/>
            <a:ext cx="9144000" cy="1143000"/>
          </a:xfrm>
        </p:spPr>
        <p:txBody>
          <a:bodyPr>
            <a:normAutofit/>
          </a:bodyPr>
          <a:lstStyle/>
          <a:p>
            <a:r>
              <a:rPr lang="en-US" b="1" dirty="0" smtClean="0"/>
              <a:t>Calculating Total Daily Dose of Opioids</a:t>
            </a:r>
            <a:r>
              <a:rPr lang="en-US" dirty="0"/>
              <a:t/>
            </a:r>
            <a:br>
              <a:rPr lang="en-US" dirty="0"/>
            </a:br>
            <a:r>
              <a:rPr lang="en-US" sz="2000" dirty="0"/>
              <a:t>https://www.cdc.gov/drugoverdose/pdf/calculating_total_daily_dose-a.pdf</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19199"/>
            <a:ext cx="8015637" cy="5486400"/>
          </a:xfrm>
        </p:spPr>
      </p:pic>
    </p:spTree>
    <p:extLst>
      <p:ext uri="{BB962C8B-B14F-4D97-AF65-F5344CB8AC3E}">
        <p14:creationId xmlns:p14="http://schemas.microsoft.com/office/powerpoint/2010/main" val="3825878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52400"/>
            <a:ext cx="8763000" cy="914400"/>
          </a:xfrm>
        </p:spPr>
        <p:txBody>
          <a:bodyPr>
            <a:normAutofit/>
          </a:bodyPr>
          <a:lstStyle/>
          <a:p>
            <a:r>
              <a:rPr lang="en-US" sz="4000" b="1" dirty="0" smtClean="0"/>
              <a:t>Prescription Drug Monitoring Programs</a:t>
            </a:r>
            <a:endParaRPr lang="en-US" sz="4000" b="1" dirty="0"/>
          </a:p>
        </p:txBody>
      </p:sp>
      <p:sp>
        <p:nvSpPr>
          <p:cNvPr id="3" name="Content Placeholder 2"/>
          <p:cNvSpPr>
            <a:spLocks noGrp="1"/>
          </p:cNvSpPr>
          <p:nvPr>
            <p:ph idx="1"/>
          </p:nvPr>
        </p:nvSpPr>
        <p:spPr>
          <a:xfrm>
            <a:off x="457200" y="1143000"/>
            <a:ext cx="8496300" cy="5638800"/>
          </a:xfrm>
        </p:spPr>
        <p:txBody>
          <a:bodyPr>
            <a:normAutofit fontScale="92500" lnSpcReduction="20000"/>
          </a:bodyPr>
          <a:lstStyle/>
          <a:p>
            <a:r>
              <a:rPr lang="en-US" dirty="0"/>
              <a:t>S</a:t>
            </a:r>
            <a:r>
              <a:rPr lang="en-US" dirty="0" smtClean="0"/>
              <a:t>tate-run </a:t>
            </a:r>
            <a:r>
              <a:rPr lang="en-US" dirty="0"/>
              <a:t>P</a:t>
            </a:r>
            <a:r>
              <a:rPr lang="en-US" dirty="0" smtClean="0"/>
              <a:t>rograms</a:t>
            </a:r>
          </a:p>
          <a:p>
            <a:pPr lvl="1"/>
            <a:r>
              <a:rPr lang="en-US" dirty="0"/>
              <a:t>C</a:t>
            </a:r>
            <a:r>
              <a:rPr lang="en-US" dirty="0" smtClean="0"/>
              <a:t>ollect </a:t>
            </a:r>
            <a:r>
              <a:rPr lang="en-US" dirty="0"/>
              <a:t>and distribute data about the prescription and dispensation of federally controlled </a:t>
            </a:r>
            <a:r>
              <a:rPr lang="en-US" dirty="0" smtClean="0"/>
              <a:t>substances.</a:t>
            </a:r>
          </a:p>
          <a:p>
            <a:endParaRPr lang="en-US" dirty="0" smtClean="0"/>
          </a:p>
          <a:p>
            <a:r>
              <a:rPr lang="en-US" dirty="0" smtClean="0"/>
              <a:t>Pharmacies </a:t>
            </a:r>
            <a:r>
              <a:rPr lang="en-US" dirty="0"/>
              <a:t>dispensing controlled substances and </a:t>
            </a:r>
            <a:r>
              <a:rPr lang="en-US" dirty="0" smtClean="0"/>
              <a:t>prescribers—pharmacy monitoring programs</a:t>
            </a:r>
          </a:p>
          <a:p>
            <a:pPr lvl="1"/>
            <a:r>
              <a:rPr lang="en-US" dirty="0"/>
              <a:t>R</a:t>
            </a:r>
            <a:r>
              <a:rPr lang="en-US" dirty="0" smtClean="0"/>
              <a:t>equired </a:t>
            </a:r>
            <a:r>
              <a:rPr lang="en-US" dirty="0"/>
              <a:t>to register with their respective state </a:t>
            </a:r>
            <a:r>
              <a:rPr lang="en-US" dirty="0" smtClean="0"/>
              <a:t>PMPs</a:t>
            </a:r>
          </a:p>
          <a:p>
            <a:pPr lvl="1"/>
            <a:r>
              <a:rPr lang="en-US" dirty="0"/>
              <a:t>R</a:t>
            </a:r>
            <a:r>
              <a:rPr lang="en-US" dirty="0" smtClean="0"/>
              <a:t>eport dispensation </a:t>
            </a:r>
            <a:r>
              <a:rPr lang="en-US" dirty="0"/>
              <a:t>of </a:t>
            </a:r>
            <a:r>
              <a:rPr lang="en-US" dirty="0" smtClean="0"/>
              <a:t>prescriptions </a:t>
            </a:r>
            <a:r>
              <a:rPr lang="en-US" dirty="0"/>
              <a:t>to </a:t>
            </a:r>
            <a:r>
              <a:rPr lang="en-US" dirty="0" smtClean="0"/>
              <a:t>online </a:t>
            </a:r>
            <a:r>
              <a:rPr lang="en-US" dirty="0"/>
              <a:t>database</a:t>
            </a:r>
            <a:r>
              <a:rPr lang="en-US" dirty="0" smtClean="0"/>
              <a:t>.</a:t>
            </a:r>
          </a:p>
          <a:p>
            <a:endParaRPr lang="en-US" dirty="0" smtClean="0"/>
          </a:p>
          <a:p>
            <a:r>
              <a:rPr lang="en-US" dirty="0"/>
              <a:t>All states and </a:t>
            </a:r>
            <a:r>
              <a:rPr lang="en-US" dirty="0" smtClean="0"/>
              <a:t>the District of Columbia have </a:t>
            </a:r>
            <a:r>
              <a:rPr lang="en-US" dirty="0"/>
              <a:t>the drug monitoring </a:t>
            </a:r>
            <a:r>
              <a:rPr lang="en-US" dirty="0" smtClean="0"/>
              <a:t>databases:</a:t>
            </a:r>
          </a:p>
          <a:p>
            <a:pPr lvl="1"/>
            <a:r>
              <a:rPr lang="en-US" dirty="0"/>
              <a:t>F</a:t>
            </a:r>
            <a:r>
              <a:rPr lang="en-US" dirty="0" smtClean="0"/>
              <a:t>ewer </a:t>
            </a:r>
            <a:r>
              <a:rPr lang="en-US" dirty="0"/>
              <a:t>than five require their </a:t>
            </a:r>
            <a:r>
              <a:rPr lang="en-US" dirty="0" smtClean="0"/>
              <a:t>use; and</a:t>
            </a:r>
          </a:p>
          <a:p>
            <a:pPr lvl="1"/>
            <a:r>
              <a:rPr lang="en-US" dirty="0"/>
              <a:t>L</a:t>
            </a:r>
            <a:r>
              <a:rPr lang="en-US" dirty="0" smtClean="0"/>
              <a:t>ess than 20% doctors </a:t>
            </a:r>
            <a:r>
              <a:rPr lang="en-US" dirty="0"/>
              <a:t>use the databases when it </a:t>
            </a:r>
            <a:r>
              <a:rPr lang="en-US" dirty="0" smtClean="0"/>
              <a:t>is not </a:t>
            </a:r>
            <a:r>
              <a:rPr lang="en-US" dirty="0"/>
              <a:t>required.</a:t>
            </a:r>
          </a:p>
          <a:p>
            <a:endParaRPr lang="en-US" dirty="0"/>
          </a:p>
        </p:txBody>
      </p:sp>
    </p:spTree>
    <p:extLst>
      <p:ext uri="{BB962C8B-B14F-4D97-AF65-F5344CB8AC3E}">
        <p14:creationId xmlns:p14="http://schemas.microsoft.com/office/powerpoint/2010/main" val="1397213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fontScale="90000"/>
          </a:bodyPr>
          <a:lstStyle/>
          <a:p>
            <a:r>
              <a:rPr lang="en-US" b="1" dirty="0" smtClean="0"/>
              <a:t/>
            </a:r>
            <a:br>
              <a:rPr lang="en-US" b="1" dirty="0" smtClean="0"/>
            </a:br>
            <a:r>
              <a:rPr lang="en-US" b="1" dirty="0" smtClean="0"/>
              <a:t>Electronic Prescribing </a:t>
            </a:r>
            <a:br>
              <a:rPr lang="en-US" b="1" dirty="0" smtClean="0"/>
            </a:br>
            <a:r>
              <a:rPr lang="en-US" b="1" dirty="0" smtClean="0"/>
              <a:t> </a:t>
            </a:r>
            <a:endParaRPr lang="en-US" b="1" dirty="0"/>
          </a:p>
        </p:txBody>
      </p:sp>
      <p:sp>
        <p:nvSpPr>
          <p:cNvPr id="3" name="Content Placeholder 2"/>
          <p:cNvSpPr>
            <a:spLocks noGrp="1"/>
          </p:cNvSpPr>
          <p:nvPr>
            <p:ph idx="1"/>
          </p:nvPr>
        </p:nvSpPr>
        <p:spPr>
          <a:xfrm>
            <a:off x="457200" y="990600"/>
            <a:ext cx="8229600" cy="5791200"/>
          </a:xfrm>
        </p:spPr>
        <p:txBody>
          <a:bodyPr>
            <a:normAutofit fontScale="70000" lnSpcReduction="20000"/>
          </a:bodyPr>
          <a:lstStyle/>
          <a:p>
            <a:r>
              <a:rPr lang="en-US" dirty="0" smtClean="0"/>
              <a:t>Computer-based </a:t>
            </a:r>
            <a:r>
              <a:rPr lang="en-US" dirty="0"/>
              <a:t>electronic generation, transmission and filling of a medical prescription, taking the place of paper and faxed prescriptions. </a:t>
            </a:r>
            <a:endParaRPr lang="en-US" dirty="0" smtClean="0"/>
          </a:p>
          <a:p>
            <a:endParaRPr lang="en-US" dirty="0" smtClean="0"/>
          </a:p>
          <a:p>
            <a:r>
              <a:rPr lang="en-US" dirty="0" smtClean="0"/>
              <a:t>E-prescribing </a:t>
            </a:r>
            <a:r>
              <a:rPr lang="en-US" dirty="0"/>
              <a:t>is meant to reduce the risks associated with traditional prescription script writing. It is also one of the major reasons for the push for electronic medical records</a:t>
            </a:r>
            <a:r>
              <a:rPr lang="en-US" dirty="0" smtClean="0"/>
              <a:t>.</a:t>
            </a:r>
          </a:p>
          <a:p>
            <a:endParaRPr lang="en-US" dirty="0"/>
          </a:p>
          <a:p>
            <a:r>
              <a:rPr lang="en-US" dirty="0" smtClean="0"/>
              <a:t> </a:t>
            </a:r>
            <a:r>
              <a:rPr lang="en-US" dirty="0"/>
              <a:t>By sharing medical prescription information, e-prescribing seeks to connect the patient's team of healthcare providers to facilitate knowledgeable decision </a:t>
            </a:r>
            <a:r>
              <a:rPr lang="en-US" dirty="0" smtClean="0"/>
              <a:t>making</a:t>
            </a:r>
          </a:p>
          <a:p>
            <a:endParaRPr lang="en-US" dirty="0" smtClean="0"/>
          </a:p>
          <a:p>
            <a:r>
              <a:rPr lang="en-US" dirty="0" smtClean="0"/>
              <a:t>Only Maine, Minnesota, New York require e-prescribing</a:t>
            </a:r>
          </a:p>
          <a:p>
            <a:endParaRPr lang="en-US" dirty="0"/>
          </a:p>
          <a:p>
            <a:r>
              <a:rPr lang="en-US" dirty="0" smtClean="0"/>
              <a:t>H.R. 3528—Every Prescription Conveyed Securely Act (July 2017)</a:t>
            </a:r>
          </a:p>
          <a:p>
            <a:pPr lvl="1"/>
            <a:r>
              <a:rPr lang="en-US" dirty="0" smtClean="0"/>
              <a:t>Requires e-prescribing for all controlled substances under for Medicare Part D</a:t>
            </a:r>
            <a:endParaRPr lang="en-US" dirty="0"/>
          </a:p>
        </p:txBody>
      </p:sp>
    </p:spTree>
    <p:extLst>
      <p:ext uri="{BB962C8B-B14F-4D97-AF65-F5344CB8AC3E}">
        <p14:creationId xmlns:p14="http://schemas.microsoft.com/office/powerpoint/2010/main" val="6595262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normAutofit fontScale="90000"/>
          </a:bodyPr>
          <a:lstStyle/>
          <a:p>
            <a:r>
              <a:rPr lang="en-US" b="1" dirty="0" smtClean="0"/>
              <a:t>Licit or Illicit Use Driving the Epidemic?</a:t>
            </a:r>
            <a:endParaRPr lang="en-US" b="1" dirty="0"/>
          </a:p>
        </p:txBody>
      </p:sp>
      <p:sp>
        <p:nvSpPr>
          <p:cNvPr id="3" name="Content Placeholder 2"/>
          <p:cNvSpPr>
            <a:spLocks noGrp="1"/>
          </p:cNvSpPr>
          <p:nvPr>
            <p:ph idx="1"/>
          </p:nvPr>
        </p:nvSpPr>
        <p:spPr>
          <a:xfrm>
            <a:off x="76200" y="6019800"/>
            <a:ext cx="8991599" cy="792163"/>
          </a:xfrm>
        </p:spPr>
        <p:txBody>
          <a:bodyPr>
            <a:normAutofit fontScale="47500" lnSpcReduction="20000"/>
          </a:bodyPr>
          <a:lstStyle/>
          <a:p>
            <a:r>
              <a:rPr lang="en-US" dirty="0" smtClean="0"/>
              <a:t>National </a:t>
            </a:r>
            <a:r>
              <a:rPr lang="en-US" dirty="0"/>
              <a:t>Academies of Sciences, Engineering, and </a:t>
            </a:r>
            <a:r>
              <a:rPr lang="en-US" dirty="0" smtClean="0"/>
              <a:t>Medicine. 2017</a:t>
            </a:r>
            <a:r>
              <a:rPr lang="en-US" dirty="0"/>
              <a:t>. </a:t>
            </a:r>
            <a:r>
              <a:rPr lang="en-US" i="1" dirty="0"/>
              <a:t>Pain management and the opioid epidemic: Balancing societal and </a:t>
            </a:r>
            <a:r>
              <a:rPr lang="en-US" i="1" dirty="0" smtClean="0"/>
              <a:t>individual benefits </a:t>
            </a:r>
            <a:r>
              <a:rPr lang="en-US" i="1" dirty="0"/>
              <a:t>and risks of prescription opioid use</a:t>
            </a:r>
            <a:r>
              <a:rPr lang="en-US" dirty="0"/>
              <a:t>. Washington, DC: The National </a:t>
            </a:r>
            <a:r>
              <a:rPr lang="en-US" dirty="0" smtClean="0"/>
              <a:t>Academies Press</a:t>
            </a:r>
            <a:r>
              <a:rPr lang="en-US" dirty="0"/>
              <a:t>. doi: https://doi.org/10.17226/24781.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990600"/>
            <a:ext cx="7576462" cy="4937760"/>
          </a:xfrm>
          <a:prstGeom prst="rect">
            <a:avLst/>
          </a:prstGeom>
        </p:spPr>
      </p:pic>
    </p:spTree>
    <p:extLst>
      <p:ext uri="{BB962C8B-B14F-4D97-AF65-F5344CB8AC3E}">
        <p14:creationId xmlns:p14="http://schemas.microsoft.com/office/powerpoint/2010/main" val="3643545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 y="31531"/>
            <a:ext cx="9067800" cy="1143000"/>
          </a:xfrm>
        </p:spPr>
        <p:txBody>
          <a:bodyPr>
            <a:normAutofit fontScale="90000"/>
          </a:bodyPr>
          <a:lstStyle/>
          <a:p>
            <a:r>
              <a:rPr lang="en-US" b="1" dirty="0" smtClean="0"/>
              <a:t>Proportion of Opioid Overdose Deaths</a:t>
            </a:r>
            <a:endParaRPr lang="en-US" b="1" dirty="0"/>
          </a:p>
        </p:txBody>
      </p:sp>
      <p:sp>
        <p:nvSpPr>
          <p:cNvPr id="3" name="Content Placeholder 2"/>
          <p:cNvSpPr>
            <a:spLocks noGrp="1"/>
          </p:cNvSpPr>
          <p:nvPr>
            <p:ph idx="1"/>
          </p:nvPr>
        </p:nvSpPr>
        <p:spPr>
          <a:xfrm>
            <a:off x="457200" y="1174532"/>
            <a:ext cx="8229600" cy="4951632"/>
          </a:xfrm>
        </p:spPr>
        <p:txBody>
          <a:bodyPr/>
          <a:lstStyle/>
          <a:p>
            <a:r>
              <a:rPr lang="en-US" dirty="0" smtClean="0"/>
              <a:t>11 </a:t>
            </a:r>
            <a:r>
              <a:rPr lang="en-US" dirty="0"/>
              <a:t>states, July 1, 2016–June 30, </a:t>
            </a:r>
            <a:r>
              <a:rPr lang="en-US" dirty="0" smtClean="0"/>
              <a:t>2017</a:t>
            </a:r>
          </a:p>
          <a:p>
            <a:pPr lvl="3"/>
            <a:r>
              <a:rPr lang="en-US" dirty="0" smtClean="0"/>
              <a:t>Mattson et al. MMWR. 2018:67(34):945-951</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8" y="2661953"/>
            <a:ext cx="8691863" cy="3474720"/>
          </a:xfrm>
          <a:prstGeom prst="rect">
            <a:avLst/>
          </a:prstGeom>
        </p:spPr>
      </p:pic>
    </p:spTree>
    <p:extLst>
      <p:ext uri="{BB962C8B-B14F-4D97-AF65-F5344CB8AC3E}">
        <p14:creationId xmlns:p14="http://schemas.microsoft.com/office/powerpoint/2010/main" val="2091829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99160"/>
          </a:xfrm>
        </p:spPr>
        <p:txBody>
          <a:bodyPr>
            <a:normAutofit/>
          </a:bodyPr>
          <a:lstStyle/>
          <a:p>
            <a:r>
              <a:rPr lang="en-US" sz="4000" b="1" dirty="0" smtClean="0"/>
              <a:t>Public Health Measures</a:t>
            </a:r>
            <a:endParaRPr lang="en-US" sz="4000" b="1" dirty="0"/>
          </a:p>
        </p:txBody>
      </p:sp>
      <p:sp>
        <p:nvSpPr>
          <p:cNvPr id="3" name="Content Placeholder 2"/>
          <p:cNvSpPr>
            <a:spLocks noGrp="1"/>
          </p:cNvSpPr>
          <p:nvPr>
            <p:ph idx="1"/>
          </p:nvPr>
        </p:nvSpPr>
        <p:spPr>
          <a:xfrm>
            <a:off x="457200" y="914400"/>
            <a:ext cx="8229600" cy="5791200"/>
          </a:xfrm>
        </p:spPr>
        <p:txBody>
          <a:bodyPr>
            <a:normAutofit/>
          </a:bodyPr>
          <a:lstStyle/>
          <a:p>
            <a:r>
              <a:rPr lang="en-US" sz="2800" dirty="0" smtClean="0"/>
              <a:t>Risk awareness and </a:t>
            </a:r>
            <a:r>
              <a:rPr lang="en-US" sz="2800" dirty="0"/>
              <a:t>e</a:t>
            </a:r>
            <a:r>
              <a:rPr lang="en-US" sz="2800" dirty="0" smtClean="0"/>
              <a:t>ducation</a:t>
            </a:r>
          </a:p>
          <a:p>
            <a:r>
              <a:rPr lang="en-US" sz="2800" dirty="0"/>
              <a:t>Safe injection </a:t>
            </a:r>
            <a:r>
              <a:rPr lang="en-US" sz="2800" dirty="0" smtClean="0"/>
              <a:t>sites</a:t>
            </a:r>
            <a:endParaRPr lang="en-US" sz="2800" dirty="0"/>
          </a:p>
          <a:p>
            <a:pPr lvl="1"/>
            <a:r>
              <a:rPr lang="en-US" sz="2000" dirty="0"/>
              <a:t>Observation prevents unattended overdoses</a:t>
            </a:r>
          </a:p>
          <a:p>
            <a:pPr lvl="1"/>
            <a:r>
              <a:rPr lang="en-US" sz="2000" dirty="0"/>
              <a:t>Taking drugs </a:t>
            </a:r>
            <a:r>
              <a:rPr lang="en-US" sz="2000" dirty="0" smtClean="0"/>
              <a:t>under supervision</a:t>
            </a:r>
            <a:endParaRPr lang="en-US" sz="2000" dirty="0"/>
          </a:p>
          <a:p>
            <a:r>
              <a:rPr lang="en-US" sz="2800" dirty="0" smtClean="0"/>
              <a:t>Drug </a:t>
            </a:r>
            <a:r>
              <a:rPr lang="en-US" sz="2800" dirty="0"/>
              <a:t>testing stations:</a:t>
            </a:r>
          </a:p>
          <a:p>
            <a:pPr lvl="1"/>
            <a:r>
              <a:rPr lang="en-US" sz="2000" dirty="0"/>
              <a:t>Testing drugs for fentanyl contamination</a:t>
            </a:r>
          </a:p>
          <a:p>
            <a:pPr lvl="1"/>
            <a:r>
              <a:rPr lang="en-US" sz="2000" dirty="0"/>
              <a:t>Testing of an illicit drug for another illicit drug?</a:t>
            </a:r>
          </a:p>
          <a:p>
            <a:endParaRPr lang="en-US" dirty="0"/>
          </a:p>
          <a:p>
            <a:endParaRPr lang="en-US" dirty="0" smtClean="0"/>
          </a:p>
          <a:p>
            <a:r>
              <a:rPr lang="en-US" b="1" dirty="0" smtClean="0"/>
              <a:t>Federal Response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10" y="4267200"/>
            <a:ext cx="8511180" cy="1920240"/>
          </a:xfrm>
          <a:prstGeom prst="rect">
            <a:avLst/>
          </a:prstGeom>
        </p:spPr>
      </p:pic>
    </p:spTree>
    <p:extLst>
      <p:ext uri="{BB962C8B-B14F-4D97-AF65-F5344CB8AC3E}">
        <p14:creationId xmlns:p14="http://schemas.microsoft.com/office/powerpoint/2010/main" val="946299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98560" cy="802640"/>
          </a:xfrm>
        </p:spPr>
        <p:txBody>
          <a:bodyPr/>
          <a:lstStyle/>
          <a:p>
            <a:r>
              <a:rPr lang="en-US" b="1" dirty="0" smtClean="0"/>
              <a:t>Overdose-Reversal Intervention </a:t>
            </a:r>
            <a:endParaRPr lang="en-US" dirty="0"/>
          </a:p>
        </p:txBody>
      </p:sp>
      <p:sp>
        <p:nvSpPr>
          <p:cNvPr id="3" name="Content Placeholder 2"/>
          <p:cNvSpPr>
            <a:spLocks noGrp="1"/>
          </p:cNvSpPr>
          <p:nvPr>
            <p:ph idx="1"/>
          </p:nvPr>
        </p:nvSpPr>
        <p:spPr>
          <a:xfrm>
            <a:off x="228600" y="1066800"/>
            <a:ext cx="8722360" cy="5715000"/>
          </a:xfrm>
        </p:spPr>
        <p:txBody>
          <a:bodyPr>
            <a:normAutofit fontScale="85000" lnSpcReduction="20000"/>
          </a:bodyPr>
          <a:lstStyle/>
          <a:p>
            <a:r>
              <a:rPr lang="en-US" dirty="0" smtClean="0"/>
              <a:t>Naloxone for acute overdose</a:t>
            </a:r>
          </a:p>
          <a:p>
            <a:pPr lvl="1"/>
            <a:r>
              <a:rPr lang="en-US" dirty="0" smtClean="0"/>
              <a:t>Prescription </a:t>
            </a:r>
            <a:r>
              <a:rPr lang="en-US" dirty="0"/>
              <a:t>drug that can reverse the effects of opioid overdose and can be life-saving if administered in time. </a:t>
            </a:r>
            <a:endParaRPr lang="en-US" dirty="0" smtClean="0"/>
          </a:p>
          <a:p>
            <a:endParaRPr lang="en-US" dirty="0"/>
          </a:p>
          <a:p>
            <a:r>
              <a:rPr lang="en-US" dirty="0"/>
              <a:t>S</a:t>
            </a:r>
            <a:r>
              <a:rPr lang="en-US" dirty="0" smtClean="0"/>
              <a:t>old </a:t>
            </a:r>
            <a:r>
              <a:rPr lang="en-US" dirty="0"/>
              <a:t>under </a:t>
            </a:r>
            <a:r>
              <a:rPr lang="en-US" dirty="0" smtClean="0"/>
              <a:t>name </a:t>
            </a:r>
            <a:r>
              <a:rPr lang="en-US" i="1" dirty="0"/>
              <a:t>Narcan</a:t>
            </a:r>
            <a:r>
              <a:rPr lang="en-US" dirty="0"/>
              <a:t> or </a:t>
            </a:r>
            <a:r>
              <a:rPr lang="en-US" i="1" dirty="0"/>
              <a:t>Evzio</a:t>
            </a:r>
            <a:r>
              <a:rPr lang="en-US" dirty="0" smtClean="0"/>
              <a:t>.</a:t>
            </a:r>
          </a:p>
          <a:p>
            <a:pPr lvl="1"/>
            <a:r>
              <a:rPr lang="en-US" i="1" dirty="0" smtClean="0"/>
              <a:t>Evzio</a:t>
            </a:r>
            <a:r>
              <a:rPr lang="en-US" dirty="0" smtClean="0"/>
              <a:t>, a </a:t>
            </a:r>
            <a:r>
              <a:rPr lang="en-US" dirty="0"/>
              <a:t>prescription treatment that can be used by family members or caregivers to treat a person known or suspected to have had an opioid overdose. </a:t>
            </a:r>
            <a:endParaRPr lang="en-US" dirty="0" smtClean="0"/>
          </a:p>
          <a:p>
            <a:pPr lvl="1"/>
            <a:r>
              <a:rPr lang="en-US" i="1" dirty="0" smtClean="0"/>
              <a:t>Evzio</a:t>
            </a:r>
            <a:r>
              <a:rPr lang="en-US" dirty="0" smtClean="0"/>
              <a:t> </a:t>
            </a:r>
            <a:r>
              <a:rPr lang="en-US" dirty="0"/>
              <a:t>rapidly delivers a single dose of the drug naloxone via a </a:t>
            </a:r>
            <a:r>
              <a:rPr lang="en-US" i="1" dirty="0"/>
              <a:t>hand-held auto-injector</a:t>
            </a:r>
            <a:r>
              <a:rPr lang="en-US" dirty="0"/>
              <a:t>.</a:t>
            </a:r>
            <a:endParaRPr lang="en-US" dirty="0" smtClean="0"/>
          </a:p>
          <a:p>
            <a:endParaRPr lang="en-US" dirty="0"/>
          </a:p>
          <a:p>
            <a:r>
              <a:rPr lang="en-US" dirty="0" smtClean="0"/>
              <a:t>Widespread </a:t>
            </a:r>
            <a:r>
              <a:rPr lang="en-US" dirty="0"/>
              <a:t>distribution of naloxone — an overdose antidote — will save lives in acute </a:t>
            </a:r>
            <a:r>
              <a:rPr lang="en-US" dirty="0" smtClean="0"/>
              <a:t>cases, but naloxone can be administered “too late,” and it does not treat underlying addiction</a:t>
            </a:r>
          </a:p>
          <a:p>
            <a:pPr lvl="1"/>
            <a:r>
              <a:rPr lang="en-US" dirty="0" smtClean="0"/>
              <a:t>Surgeon General Advisory, April, 2018</a:t>
            </a:r>
            <a:endParaRPr lang="en-US" dirty="0"/>
          </a:p>
        </p:txBody>
      </p:sp>
    </p:spTree>
    <p:extLst>
      <p:ext uri="{BB962C8B-B14F-4D97-AF65-F5344CB8AC3E}">
        <p14:creationId xmlns:p14="http://schemas.microsoft.com/office/powerpoint/2010/main" val="2984771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11289"/>
            <a:ext cx="9067800" cy="1143000"/>
          </a:xfrm>
        </p:spPr>
        <p:txBody>
          <a:bodyPr>
            <a:normAutofit/>
          </a:bodyPr>
          <a:lstStyle/>
          <a:p>
            <a:r>
              <a:rPr lang="en-US" sz="3600" b="1" dirty="0"/>
              <a:t>Naloxone </a:t>
            </a:r>
            <a:r>
              <a:rPr lang="en-US" sz="3600" b="1" dirty="0" smtClean="0"/>
              <a:t>Availability &amp; </a:t>
            </a:r>
            <a:r>
              <a:rPr lang="en-US" sz="3600" b="1" dirty="0"/>
              <a:t>Use In The </a:t>
            </a:r>
            <a:r>
              <a:rPr lang="en-US" sz="3600" b="1" dirty="0" smtClean="0"/>
              <a:t>Workplace </a:t>
            </a:r>
            <a:r>
              <a:rPr lang="en-US" sz="3600" dirty="0"/>
              <a:t/>
            </a:r>
            <a:br>
              <a:rPr lang="en-US" sz="3600" dirty="0"/>
            </a:br>
            <a:r>
              <a:rPr lang="en-US" sz="2000" b="1" dirty="0" smtClean="0"/>
              <a:t>https</a:t>
            </a:r>
            <a:r>
              <a:rPr lang="en-US" sz="2000" b="1" dirty="0"/>
              <a:t>://www.cdc.gov/niosh/docs/2019-101/default.html</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198" y="1445860"/>
            <a:ext cx="8319403" cy="5120640"/>
          </a:xfrm>
          <a:prstGeom prst="rect">
            <a:avLst/>
          </a:prstGeom>
        </p:spPr>
      </p:pic>
    </p:spTree>
    <p:extLst>
      <p:ext uri="{BB962C8B-B14F-4D97-AF65-F5344CB8AC3E}">
        <p14:creationId xmlns:p14="http://schemas.microsoft.com/office/powerpoint/2010/main" val="138420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76200"/>
            <a:ext cx="8229600" cy="792162"/>
          </a:xfrm>
        </p:spPr>
        <p:txBody>
          <a:bodyPr>
            <a:normAutofit/>
          </a:bodyPr>
          <a:lstStyle/>
          <a:p>
            <a:r>
              <a:rPr lang="en-US" sz="4000" b="1" dirty="0" smtClean="0"/>
              <a:t>Naloxone: Establishing a Program</a:t>
            </a:r>
            <a:endParaRPr lang="en-US" sz="4000" b="1" dirty="0"/>
          </a:p>
        </p:txBody>
      </p:sp>
      <p:sp>
        <p:nvSpPr>
          <p:cNvPr id="3" name="Content Placeholder 2"/>
          <p:cNvSpPr>
            <a:spLocks noGrp="1"/>
          </p:cNvSpPr>
          <p:nvPr>
            <p:ph idx="1"/>
          </p:nvPr>
        </p:nvSpPr>
        <p:spPr>
          <a:xfrm>
            <a:off x="304800" y="990600"/>
            <a:ext cx="8686800" cy="5791200"/>
          </a:xfrm>
        </p:spPr>
        <p:txBody>
          <a:bodyPr>
            <a:normAutofit fontScale="55000" lnSpcReduction="20000"/>
          </a:bodyPr>
          <a:lstStyle/>
          <a:p>
            <a:r>
              <a:rPr lang="en-US" b="1" dirty="0"/>
              <a:t>Risk assessment: </a:t>
            </a:r>
            <a:r>
              <a:rPr lang="en-US" dirty="0"/>
              <a:t>Conduct a risk assessment before implementing the naloxone program. </a:t>
            </a:r>
          </a:p>
          <a:p>
            <a:endParaRPr lang="en-US" dirty="0"/>
          </a:p>
          <a:p>
            <a:r>
              <a:rPr lang="en-US" b="1" dirty="0"/>
              <a:t>Liability: </a:t>
            </a:r>
            <a:r>
              <a:rPr lang="en-US" dirty="0"/>
              <a:t>Consider liability and other legal issues.</a:t>
            </a:r>
          </a:p>
          <a:p>
            <a:endParaRPr lang="en-US" dirty="0"/>
          </a:p>
          <a:p>
            <a:r>
              <a:rPr lang="en-US" b="1" dirty="0"/>
              <a:t>Records Management: </a:t>
            </a:r>
            <a:r>
              <a:rPr lang="en-US" dirty="0"/>
              <a:t>Include formal procedures for documenting incidents and managing those records.</a:t>
            </a:r>
          </a:p>
          <a:p>
            <a:endParaRPr lang="en-US" dirty="0"/>
          </a:p>
          <a:p>
            <a:r>
              <a:rPr lang="en-US" b="1" dirty="0"/>
              <a:t>Staff Roles: </a:t>
            </a:r>
            <a:r>
              <a:rPr lang="en-US" dirty="0"/>
              <a:t>Define clear roles and responsibilities for all persons designated to respond to a suspected overdose.</a:t>
            </a:r>
          </a:p>
          <a:p>
            <a:endParaRPr lang="en-US" dirty="0"/>
          </a:p>
          <a:p>
            <a:r>
              <a:rPr lang="en-US" b="1" dirty="0"/>
              <a:t>Training: </a:t>
            </a:r>
            <a:r>
              <a:rPr lang="en-US" dirty="0"/>
              <a:t>Train staff to lower their risks when providing naloxone.</a:t>
            </a:r>
          </a:p>
          <a:p>
            <a:endParaRPr lang="en-US" dirty="0"/>
          </a:p>
          <a:p>
            <a:r>
              <a:rPr lang="en-US" b="1" dirty="0"/>
              <a:t>Purchasing and storing Naloxone: </a:t>
            </a:r>
            <a:r>
              <a:rPr lang="en-US" dirty="0"/>
              <a:t>Naloxone is widely available in pharmacies, follow manufacturer instructions for storing, keeping it near all other PPE (gloves, etc.).</a:t>
            </a:r>
          </a:p>
          <a:p>
            <a:endParaRPr lang="en-US" dirty="0"/>
          </a:p>
          <a:p>
            <a:r>
              <a:rPr lang="en-US" b="1" dirty="0"/>
              <a:t>Follow-up care planning: </a:t>
            </a:r>
            <a:r>
              <a:rPr lang="en-US" dirty="0"/>
              <a:t>Develop a plan for immediate care, referral, and ongoing support for any worker who has overdosed.</a:t>
            </a:r>
          </a:p>
          <a:p>
            <a:endParaRPr lang="en-US" dirty="0"/>
          </a:p>
          <a:p>
            <a:r>
              <a:rPr lang="en-US" b="1" dirty="0"/>
              <a:t>Maintenance: </a:t>
            </a:r>
            <a:r>
              <a:rPr lang="en-US" dirty="0"/>
              <a:t>Re-evaluate your program periodically, assessing for new risks</a:t>
            </a:r>
          </a:p>
          <a:p>
            <a:endParaRPr lang="en-US" dirty="0"/>
          </a:p>
        </p:txBody>
      </p:sp>
    </p:spTree>
    <p:extLst>
      <p:ext uri="{BB962C8B-B14F-4D97-AF65-F5344CB8AC3E}">
        <p14:creationId xmlns:p14="http://schemas.microsoft.com/office/powerpoint/2010/main" val="2930504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29886" cy="1143000"/>
          </a:xfrm>
        </p:spPr>
        <p:txBody>
          <a:bodyPr/>
          <a:lstStyle/>
          <a:p>
            <a:r>
              <a:rPr lang="en-US" b="1" dirty="0" smtClean="0"/>
              <a:t>Medication Assisted Treatment</a:t>
            </a:r>
            <a:endParaRPr lang="en-US" b="1" dirty="0"/>
          </a:p>
        </p:txBody>
      </p:sp>
      <p:sp>
        <p:nvSpPr>
          <p:cNvPr id="3" name="Content Placeholder 2"/>
          <p:cNvSpPr>
            <a:spLocks noGrp="1"/>
          </p:cNvSpPr>
          <p:nvPr>
            <p:ph idx="1"/>
          </p:nvPr>
        </p:nvSpPr>
        <p:spPr>
          <a:xfrm>
            <a:off x="304800" y="990600"/>
            <a:ext cx="8701286" cy="5943600"/>
          </a:xfrm>
        </p:spPr>
        <p:txBody>
          <a:bodyPr>
            <a:normAutofit/>
          </a:bodyPr>
          <a:lstStyle/>
          <a:p>
            <a:r>
              <a:rPr lang="en-US" sz="2600" dirty="0" smtClean="0"/>
              <a:t>OUD is a chronic, relapsing illness. Lifetime treatment is necessary.</a:t>
            </a:r>
          </a:p>
          <a:p>
            <a:pPr lvl="1"/>
            <a:endParaRPr lang="en-US" sz="2600" dirty="0" smtClean="0"/>
          </a:p>
          <a:p>
            <a:endParaRPr lang="en-US" sz="2600" dirty="0" smtClean="0"/>
          </a:p>
          <a:p>
            <a:pPr lvl="1"/>
            <a:endParaRPr lang="en-US" dirty="0" smtClean="0"/>
          </a:p>
          <a:p>
            <a:pPr lvl="1"/>
            <a:endParaRPr lang="en-US" dirty="0"/>
          </a:p>
          <a:p>
            <a:pPr lvl="1"/>
            <a:endParaRPr lang="en-US" dirty="0" smtClean="0"/>
          </a:p>
          <a:p>
            <a:pPr lvl="1"/>
            <a:endParaRPr lang="en-US" dirty="0"/>
          </a:p>
          <a:p>
            <a:pPr lvl="1"/>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49" y="1981200"/>
            <a:ext cx="7977588" cy="4572000"/>
          </a:xfrm>
          <a:prstGeom prst="rect">
            <a:avLst/>
          </a:prstGeom>
        </p:spPr>
      </p:pic>
    </p:spTree>
    <p:extLst>
      <p:ext uri="{BB962C8B-B14F-4D97-AF65-F5344CB8AC3E}">
        <p14:creationId xmlns:p14="http://schemas.microsoft.com/office/powerpoint/2010/main" val="312005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04875"/>
          </a:xfrm>
        </p:spPr>
        <p:txBody>
          <a:bodyPr/>
          <a:lstStyle/>
          <a:p>
            <a:r>
              <a:rPr lang="en-US" b="1" dirty="0" smtClean="0"/>
              <a:t>3 Categories of Opioids</a:t>
            </a:r>
            <a:endParaRPr lang="en-US" b="1" dirty="0"/>
          </a:p>
        </p:txBody>
      </p:sp>
      <p:sp>
        <p:nvSpPr>
          <p:cNvPr id="3" name="Content Placeholder 2"/>
          <p:cNvSpPr>
            <a:spLocks noGrp="1"/>
          </p:cNvSpPr>
          <p:nvPr>
            <p:ph idx="1"/>
          </p:nvPr>
        </p:nvSpPr>
        <p:spPr>
          <a:xfrm>
            <a:off x="0" y="1057275"/>
            <a:ext cx="8991600" cy="5800725"/>
          </a:xfrm>
        </p:spPr>
        <p:txBody>
          <a:bodyPr>
            <a:normAutofit fontScale="70000" lnSpcReduction="20000"/>
          </a:bodyPr>
          <a:lstStyle/>
          <a:p>
            <a:r>
              <a:rPr lang="en-US" b="1" dirty="0" smtClean="0">
                <a:solidFill>
                  <a:srgbClr val="FFFF00"/>
                </a:solidFill>
              </a:rPr>
              <a:t>Natural opioids</a:t>
            </a:r>
          </a:p>
          <a:p>
            <a:pPr lvl="1"/>
            <a:r>
              <a:rPr lang="en-US" dirty="0" smtClean="0"/>
              <a:t>Including morphine and codeine</a:t>
            </a:r>
          </a:p>
          <a:p>
            <a:pPr marL="457200" lvl="1" indent="0">
              <a:buNone/>
            </a:pPr>
            <a:endParaRPr lang="en-US" dirty="0" smtClean="0"/>
          </a:p>
          <a:p>
            <a:r>
              <a:rPr lang="en-US" b="1" dirty="0" smtClean="0">
                <a:solidFill>
                  <a:srgbClr val="FFFF00"/>
                </a:solidFill>
              </a:rPr>
              <a:t>Semi-synthetic opioids</a:t>
            </a:r>
          </a:p>
          <a:p>
            <a:pPr lvl="1"/>
            <a:r>
              <a:rPr lang="en-US" dirty="0"/>
              <a:t>Including </a:t>
            </a:r>
            <a:r>
              <a:rPr lang="en-US" dirty="0" smtClean="0"/>
              <a:t>hydrocodone</a:t>
            </a:r>
            <a:r>
              <a:rPr lang="en-US" dirty="0"/>
              <a:t> </a:t>
            </a:r>
            <a:r>
              <a:rPr lang="en-US" dirty="0" smtClean="0"/>
              <a:t>and oxycodone</a:t>
            </a:r>
            <a:endParaRPr lang="en-US" dirty="0"/>
          </a:p>
          <a:p>
            <a:endParaRPr lang="en-US" b="1" dirty="0" smtClean="0"/>
          </a:p>
          <a:p>
            <a:r>
              <a:rPr lang="en-US" b="1" dirty="0" smtClean="0">
                <a:solidFill>
                  <a:srgbClr val="FFFF00"/>
                </a:solidFill>
              </a:rPr>
              <a:t>Synthetic opioids </a:t>
            </a:r>
            <a:endParaRPr lang="en-US" b="1" dirty="0">
              <a:solidFill>
                <a:srgbClr val="FFFF00"/>
              </a:solidFill>
            </a:endParaRPr>
          </a:p>
          <a:p>
            <a:pPr lvl="1"/>
            <a:r>
              <a:rPr lang="en-US" dirty="0" smtClean="0"/>
              <a:t>Methadone, demerol, tramadol</a:t>
            </a:r>
          </a:p>
          <a:p>
            <a:pPr lvl="1"/>
            <a:r>
              <a:rPr lang="en-US" dirty="0"/>
              <a:t>Fentanyl</a:t>
            </a:r>
          </a:p>
          <a:p>
            <a:pPr lvl="2"/>
            <a:r>
              <a:rPr lang="en-US" dirty="0"/>
              <a:t>Used to treat severe cancer pain or to manage pain after surgery</a:t>
            </a:r>
          </a:p>
          <a:p>
            <a:pPr lvl="2"/>
            <a:r>
              <a:rPr lang="en-US" dirty="0"/>
              <a:t>50x to 100x more potent than morphine</a:t>
            </a:r>
          </a:p>
          <a:p>
            <a:pPr lvl="1"/>
            <a:r>
              <a:rPr lang="en-US" dirty="0" smtClean="0"/>
              <a:t>Sufentanil (Dsuvia) </a:t>
            </a:r>
          </a:p>
          <a:p>
            <a:pPr lvl="2"/>
            <a:r>
              <a:rPr lang="en-US" dirty="0"/>
              <a:t>A</a:t>
            </a:r>
            <a:r>
              <a:rPr lang="en-US" dirty="0" smtClean="0"/>
              <a:t>pproved by FDA October 2018</a:t>
            </a:r>
          </a:p>
          <a:p>
            <a:pPr lvl="2"/>
            <a:r>
              <a:rPr lang="en-US" dirty="0" smtClean="0"/>
              <a:t>5x </a:t>
            </a:r>
            <a:r>
              <a:rPr lang="en-US" dirty="0"/>
              <a:t>to </a:t>
            </a:r>
            <a:r>
              <a:rPr lang="en-US" dirty="0" smtClean="0"/>
              <a:t>10x stronger than fentanyl </a:t>
            </a:r>
            <a:r>
              <a:rPr lang="en-US" dirty="0"/>
              <a:t>and 500 to </a:t>
            </a:r>
            <a:r>
              <a:rPr lang="en-US" dirty="0" smtClean="0"/>
              <a:t>1000x </a:t>
            </a:r>
            <a:r>
              <a:rPr lang="en-US" dirty="0"/>
              <a:t>more powerful than morphine</a:t>
            </a:r>
            <a:endParaRPr lang="en-US" dirty="0" smtClean="0"/>
          </a:p>
          <a:p>
            <a:pPr lvl="2"/>
            <a:r>
              <a:rPr lang="en-US" dirty="0" smtClean="0"/>
              <a:t>Useful </a:t>
            </a:r>
            <a:r>
              <a:rPr lang="en-US" dirty="0"/>
              <a:t>for soldiers </a:t>
            </a:r>
            <a:r>
              <a:rPr lang="en-US" dirty="0" smtClean="0"/>
              <a:t>sublingually who </a:t>
            </a:r>
            <a:r>
              <a:rPr lang="en-US" dirty="0"/>
              <a:t>cannot obtain intravenous opioids for acute </a:t>
            </a:r>
            <a:r>
              <a:rPr lang="en-US" dirty="0" smtClean="0"/>
              <a:t>pain</a:t>
            </a:r>
          </a:p>
          <a:p>
            <a:pPr lvl="1"/>
            <a:r>
              <a:rPr lang="en-US" dirty="0" smtClean="0"/>
              <a:t>Carfentanil</a:t>
            </a:r>
            <a:endParaRPr lang="en-US" dirty="0"/>
          </a:p>
          <a:p>
            <a:pPr lvl="2"/>
            <a:r>
              <a:rPr lang="en-US" dirty="0" smtClean="0"/>
              <a:t>Used in veterinary medicine for sedating elephants</a:t>
            </a:r>
          </a:p>
          <a:p>
            <a:pPr lvl="2"/>
            <a:r>
              <a:rPr lang="en-US" dirty="0" smtClean="0"/>
              <a:t>10,000x more potent than morphine</a:t>
            </a:r>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555" y="1048808"/>
            <a:ext cx="3053545" cy="2651760"/>
          </a:xfrm>
          <a:prstGeom prst="rect">
            <a:avLst/>
          </a:prstGeom>
        </p:spPr>
      </p:pic>
    </p:spTree>
    <p:extLst>
      <p:ext uri="{BB962C8B-B14F-4D97-AF65-F5344CB8AC3E}">
        <p14:creationId xmlns:p14="http://schemas.microsoft.com/office/powerpoint/2010/main" val="3843845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4000" b="1" dirty="0" smtClean="0"/>
              <a:t>Tension between Abstinence and MAT</a:t>
            </a:r>
            <a:endParaRPr lang="en-US" sz="4000" b="1" dirty="0"/>
          </a:p>
        </p:txBody>
      </p:sp>
      <p:sp>
        <p:nvSpPr>
          <p:cNvPr id="3" name="Content Placeholder 2"/>
          <p:cNvSpPr>
            <a:spLocks noGrp="1"/>
          </p:cNvSpPr>
          <p:nvPr>
            <p:ph idx="1"/>
          </p:nvPr>
        </p:nvSpPr>
        <p:spPr>
          <a:xfrm>
            <a:off x="304800" y="1143000"/>
            <a:ext cx="8686800" cy="5638800"/>
          </a:xfrm>
        </p:spPr>
        <p:txBody>
          <a:bodyPr>
            <a:normAutofit/>
          </a:bodyPr>
          <a:lstStyle/>
          <a:p>
            <a:r>
              <a:rPr lang="en-US" sz="2400" dirty="0" smtClean="0"/>
              <a:t>Research shows that staying </a:t>
            </a:r>
            <a:r>
              <a:rPr lang="en-US" sz="2400" dirty="0"/>
              <a:t>in recovery and avoiding relapse for at least a year is more than twice as likely with medications </a:t>
            </a:r>
            <a:r>
              <a:rPr lang="en-US" sz="2400" dirty="0" smtClean="0"/>
              <a:t>and counseling as </a:t>
            </a:r>
            <a:r>
              <a:rPr lang="en-US" sz="2400" dirty="0"/>
              <a:t>without </a:t>
            </a:r>
            <a:r>
              <a:rPr lang="en-US" sz="2400" dirty="0" smtClean="0"/>
              <a:t>them.</a:t>
            </a:r>
          </a:p>
          <a:p>
            <a:pPr lvl="2"/>
            <a:r>
              <a:rPr lang="en-US" sz="1600" dirty="0"/>
              <a:t>https://</a:t>
            </a:r>
            <a:r>
              <a:rPr lang="en-US" sz="1600" dirty="0" smtClean="0"/>
              <a:t>www.samhsa.gov/medication-assisted-treatment/treatment</a:t>
            </a:r>
          </a:p>
          <a:p>
            <a:pPr lvl="2"/>
            <a:endParaRPr lang="en-US" sz="1600" dirty="0" smtClean="0"/>
          </a:p>
          <a:p>
            <a:r>
              <a:rPr lang="en-US" sz="2400" dirty="0" smtClean="0"/>
              <a:t>Currently, there is limited access </a:t>
            </a:r>
            <a:r>
              <a:rPr lang="en-US" sz="2400" dirty="0"/>
              <a:t>to </a:t>
            </a:r>
            <a:r>
              <a:rPr lang="en-US" sz="2400" dirty="0" smtClean="0"/>
              <a:t>MAT:</a:t>
            </a:r>
          </a:p>
          <a:p>
            <a:pPr lvl="1"/>
            <a:r>
              <a:rPr lang="en-US" sz="2400" dirty="0" smtClean="0"/>
              <a:t>Too few addiction recovery specialists;</a:t>
            </a:r>
          </a:p>
          <a:p>
            <a:pPr lvl="1"/>
            <a:r>
              <a:rPr lang="en-US" sz="2400" dirty="0" smtClean="0"/>
              <a:t>Insurance coverage is limited (private insurers and Medicaid);</a:t>
            </a:r>
          </a:p>
          <a:p>
            <a:pPr lvl="1"/>
            <a:r>
              <a:rPr lang="en-US" sz="2400" dirty="0" smtClean="0"/>
              <a:t>Drug treatment center leaders and 12-step programs reject idea that an addict can recover by drug substitution;</a:t>
            </a:r>
          </a:p>
          <a:p>
            <a:pPr lvl="1"/>
            <a:r>
              <a:rPr lang="en-US" sz="2400" dirty="0" smtClean="0"/>
              <a:t>Greater use of MAT negatively impacts residential drug recovery centers’ revenue</a:t>
            </a:r>
          </a:p>
          <a:p>
            <a:pPr lvl="1"/>
            <a:endParaRPr lang="en-US" dirty="0"/>
          </a:p>
        </p:txBody>
      </p:sp>
    </p:spTree>
    <p:extLst>
      <p:ext uri="{BB962C8B-B14F-4D97-AF65-F5344CB8AC3E}">
        <p14:creationId xmlns:p14="http://schemas.microsoft.com/office/powerpoint/2010/main" val="2275500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fontScale="90000"/>
          </a:bodyPr>
          <a:lstStyle/>
          <a:p>
            <a:r>
              <a:rPr lang="en-US" sz="3600" b="1" dirty="0" smtClean="0"/>
              <a:t/>
            </a:r>
            <a:br>
              <a:rPr lang="en-US" sz="3600" b="1" dirty="0" smtClean="0"/>
            </a:br>
            <a:r>
              <a:rPr lang="en-US" sz="3600" b="1" dirty="0" smtClean="0"/>
              <a:t>SUPPORT </a:t>
            </a:r>
            <a:r>
              <a:rPr lang="en-US" sz="3600" b="1" dirty="0"/>
              <a:t>for Patients and </a:t>
            </a:r>
            <a:r>
              <a:rPr lang="en-US" sz="3600" b="1" dirty="0" smtClean="0"/>
              <a:t>Communities Act</a:t>
            </a:r>
            <a:br>
              <a:rPr lang="en-US" sz="3600" b="1" dirty="0" smtClean="0"/>
            </a:br>
            <a:endParaRPr lang="en-US" sz="3600" b="1" dirty="0"/>
          </a:p>
        </p:txBody>
      </p:sp>
      <p:sp>
        <p:nvSpPr>
          <p:cNvPr id="3" name="Content Placeholder 2"/>
          <p:cNvSpPr>
            <a:spLocks noGrp="1"/>
          </p:cNvSpPr>
          <p:nvPr>
            <p:ph idx="1"/>
          </p:nvPr>
        </p:nvSpPr>
        <p:spPr>
          <a:xfrm>
            <a:off x="457200" y="1066800"/>
            <a:ext cx="8229600" cy="5486400"/>
          </a:xfrm>
        </p:spPr>
        <p:txBody>
          <a:bodyPr>
            <a:normAutofit/>
          </a:bodyPr>
          <a:lstStyle/>
          <a:p>
            <a:r>
              <a:rPr lang="en-US" dirty="0"/>
              <a:t>TITLE </a:t>
            </a:r>
            <a:r>
              <a:rPr lang="en-US" dirty="0" smtClean="0"/>
              <a:t>VII—Public Health Provisions, Subtitle A—Awareness and Training. </a:t>
            </a:r>
          </a:p>
          <a:p>
            <a:pPr lvl="1"/>
            <a:r>
              <a:rPr lang="en-US" dirty="0"/>
              <a:t>SEC. </a:t>
            </a:r>
            <a:r>
              <a:rPr lang="en-US" dirty="0" smtClean="0"/>
              <a:t>7002</a:t>
            </a:r>
            <a:r>
              <a:rPr lang="en-US" dirty="0"/>
              <a:t>. </a:t>
            </a:r>
            <a:r>
              <a:rPr lang="en-US" dirty="0" smtClean="0"/>
              <a:t>First Responder Training</a:t>
            </a:r>
          </a:p>
          <a:p>
            <a:pPr lvl="2"/>
            <a:r>
              <a:rPr lang="en-US" dirty="0" smtClean="0"/>
              <a:t>Section </a:t>
            </a:r>
            <a:r>
              <a:rPr lang="en-US" dirty="0"/>
              <a:t>546 of the Public Health Service Act (</a:t>
            </a:r>
            <a:r>
              <a:rPr lang="en-US" dirty="0" smtClean="0"/>
              <a:t>42 14 </a:t>
            </a:r>
            <a:r>
              <a:rPr lang="en-US" dirty="0"/>
              <a:t>U.S.C. 290ee–1</a:t>
            </a:r>
            <a:r>
              <a:rPr lang="en-US" dirty="0" smtClean="0"/>
              <a:t>) is amended to “train </a:t>
            </a:r>
            <a:r>
              <a:rPr lang="en-US" dirty="0"/>
              <a:t>and provide resources for first </a:t>
            </a:r>
            <a:r>
              <a:rPr lang="en-US" dirty="0" smtClean="0"/>
              <a:t>responders </a:t>
            </a:r>
            <a:r>
              <a:rPr lang="en-US" dirty="0"/>
              <a:t>and members of other key community </a:t>
            </a:r>
            <a:r>
              <a:rPr lang="en-US" dirty="0" smtClean="0"/>
              <a:t>sectors </a:t>
            </a:r>
            <a:r>
              <a:rPr lang="en-US" dirty="0"/>
              <a:t>on safety around fentanyl, carfentanil, </a:t>
            </a:r>
            <a:r>
              <a:rPr lang="en-US" dirty="0" smtClean="0"/>
              <a:t>and other </a:t>
            </a:r>
            <a:r>
              <a:rPr lang="en-US" dirty="0"/>
              <a:t>dangerous licit and illicit drugs to </a:t>
            </a:r>
            <a:r>
              <a:rPr lang="en-US" dirty="0" smtClean="0"/>
              <a:t>protect themselves </a:t>
            </a:r>
            <a:r>
              <a:rPr lang="en-US" dirty="0"/>
              <a:t>from exposure to such drugs and </a:t>
            </a:r>
            <a:r>
              <a:rPr lang="en-US" dirty="0" smtClean="0"/>
              <a:t>respond appropriately </a:t>
            </a:r>
            <a:r>
              <a:rPr lang="en-US" dirty="0"/>
              <a:t>when exposure </a:t>
            </a:r>
            <a:r>
              <a:rPr lang="en-US" dirty="0" smtClean="0"/>
              <a:t>occurs.</a:t>
            </a:r>
          </a:p>
          <a:p>
            <a:pPr lvl="2"/>
            <a:r>
              <a:rPr lang="en-US" dirty="0"/>
              <a:t>‘‘$36,000,000 for </a:t>
            </a:r>
            <a:r>
              <a:rPr lang="en-US" dirty="0" smtClean="0"/>
              <a:t>each of </a:t>
            </a:r>
            <a:r>
              <a:rPr lang="en-US" dirty="0"/>
              <a:t>fiscal years 2019 through 2023’’.</a:t>
            </a:r>
          </a:p>
        </p:txBody>
      </p:sp>
    </p:spTree>
    <p:extLst>
      <p:ext uri="{BB962C8B-B14F-4D97-AF65-F5344CB8AC3E}">
        <p14:creationId xmlns:p14="http://schemas.microsoft.com/office/powerpoint/2010/main" val="68177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fontScale="90000"/>
          </a:bodyPr>
          <a:lstStyle/>
          <a:p>
            <a:r>
              <a:rPr lang="en-US" b="1" dirty="0" smtClean="0"/>
              <a:t/>
            </a:r>
            <a:br>
              <a:rPr lang="en-US" b="1" dirty="0" smtClean="0"/>
            </a:br>
            <a:r>
              <a:rPr lang="en-US" b="1" dirty="0" smtClean="0"/>
              <a:t>Scientific Strategies—NIH </a:t>
            </a:r>
            <a:br>
              <a:rPr lang="en-US" b="1" dirty="0" smtClean="0"/>
            </a:br>
            <a:endParaRPr lang="en-US" b="1" dirty="0"/>
          </a:p>
        </p:txBody>
      </p:sp>
      <p:sp>
        <p:nvSpPr>
          <p:cNvPr id="3" name="Content Placeholder 2"/>
          <p:cNvSpPr>
            <a:spLocks noGrp="1"/>
          </p:cNvSpPr>
          <p:nvPr>
            <p:ph idx="1"/>
          </p:nvPr>
        </p:nvSpPr>
        <p:spPr>
          <a:xfrm>
            <a:off x="304800" y="838200"/>
            <a:ext cx="8763000" cy="6019800"/>
          </a:xfrm>
        </p:spPr>
        <p:txBody>
          <a:bodyPr>
            <a:normAutofit fontScale="70000" lnSpcReduction="20000"/>
          </a:bodyPr>
          <a:lstStyle/>
          <a:p>
            <a:r>
              <a:rPr lang="en-US" b="1" dirty="0" smtClean="0"/>
              <a:t>Overdose Prevention and Reversal</a:t>
            </a:r>
          </a:p>
          <a:p>
            <a:pPr lvl="1"/>
            <a:r>
              <a:rPr lang="en-US" dirty="0" smtClean="0"/>
              <a:t>Stronger opioid antagonists to counter very-high-potency synthetic opioids</a:t>
            </a:r>
          </a:p>
          <a:p>
            <a:pPr lvl="1"/>
            <a:r>
              <a:rPr lang="en-US" dirty="0" smtClean="0"/>
              <a:t>Novel reversal medications (5-hydroxytryptamine type 1A)</a:t>
            </a:r>
          </a:p>
          <a:p>
            <a:pPr lvl="1"/>
            <a:r>
              <a:rPr lang="en-US" dirty="0" smtClean="0"/>
              <a:t>Phrenic nerve simulation devices</a:t>
            </a:r>
          </a:p>
          <a:p>
            <a:pPr lvl="1"/>
            <a:r>
              <a:rPr lang="en-US" dirty="0" smtClean="0"/>
              <a:t>Technologies to detect overdose, alert for help or auto-inject naloxone</a:t>
            </a:r>
          </a:p>
          <a:p>
            <a:pPr lvl="1"/>
            <a:endParaRPr lang="en-US" dirty="0" smtClean="0"/>
          </a:p>
          <a:p>
            <a:r>
              <a:rPr lang="en-US" b="1" dirty="0" smtClean="0"/>
              <a:t>Treatment of Opioid Use Disorder</a:t>
            </a:r>
          </a:p>
          <a:p>
            <a:pPr lvl="1"/>
            <a:r>
              <a:rPr lang="en-US" dirty="0" smtClean="0"/>
              <a:t>New formulations of existing medications</a:t>
            </a:r>
          </a:p>
          <a:p>
            <a:pPr lvl="2"/>
            <a:r>
              <a:rPr lang="en-US" dirty="0" smtClean="0"/>
              <a:t>Narcan nasal spray</a:t>
            </a:r>
          </a:p>
          <a:p>
            <a:pPr lvl="2"/>
            <a:r>
              <a:rPr lang="en-US" i="1" dirty="0" smtClean="0"/>
              <a:t>Probuphine</a:t>
            </a:r>
            <a:r>
              <a:rPr lang="en-US" dirty="0" smtClean="0"/>
              <a:t>—surgically implanted device to deliver steady dose of buprenorphine</a:t>
            </a:r>
          </a:p>
          <a:p>
            <a:pPr lvl="1"/>
            <a:r>
              <a:rPr lang="en-US" dirty="0" smtClean="0"/>
              <a:t>Novel medications </a:t>
            </a:r>
            <a:r>
              <a:rPr lang="en-US" dirty="0"/>
              <a:t>and </a:t>
            </a:r>
            <a:r>
              <a:rPr lang="en-US" dirty="0" smtClean="0"/>
              <a:t>technologies—vaccines—to </a:t>
            </a:r>
            <a:r>
              <a:rPr lang="en-US" dirty="0"/>
              <a:t>treat opioid </a:t>
            </a:r>
            <a:r>
              <a:rPr lang="en-US" dirty="0" smtClean="0"/>
              <a:t>addiction</a:t>
            </a:r>
          </a:p>
          <a:p>
            <a:pPr lvl="1"/>
            <a:endParaRPr lang="en-US" dirty="0" smtClean="0"/>
          </a:p>
          <a:p>
            <a:r>
              <a:rPr lang="en-US" b="1" dirty="0" smtClean="0"/>
              <a:t>Treatment of Chronic Pain</a:t>
            </a:r>
          </a:p>
          <a:p>
            <a:pPr lvl="1"/>
            <a:r>
              <a:rPr lang="en-US" dirty="0" smtClean="0"/>
              <a:t>Opioid formulations with abuse-deterrent properties to make drug difficult </a:t>
            </a:r>
            <a:r>
              <a:rPr lang="en-US" dirty="0"/>
              <a:t>to manipulate for snorting or </a:t>
            </a:r>
            <a:r>
              <a:rPr lang="en-US" dirty="0" smtClean="0"/>
              <a:t>injecting</a:t>
            </a:r>
          </a:p>
          <a:p>
            <a:pPr lvl="1"/>
            <a:r>
              <a:rPr lang="en-US" dirty="0" smtClean="0"/>
              <a:t>MOR-biased agonists (TRV130) not associated with rewarding or respiratory effects</a:t>
            </a:r>
          </a:p>
          <a:p>
            <a:pPr lvl="1"/>
            <a:r>
              <a:rPr lang="en-US" dirty="0" smtClean="0"/>
              <a:t>Drugs that target non-opioid pain pathways like the endocannabinoid system (THC)</a:t>
            </a:r>
          </a:p>
          <a:p>
            <a:pPr lvl="1"/>
            <a:r>
              <a:rPr lang="en-US" dirty="0" smtClean="0"/>
              <a:t>Non-pharmacologic approaches</a:t>
            </a:r>
          </a:p>
        </p:txBody>
      </p:sp>
    </p:spTree>
    <p:extLst>
      <p:ext uri="{BB962C8B-B14F-4D97-AF65-F5344CB8AC3E}">
        <p14:creationId xmlns:p14="http://schemas.microsoft.com/office/powerpoint/2010/main" val="2426963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dirty="0" smtClean="0"/>
              <a:t>INTERDICT Act</a:t>
            </a:r>
            <a:br>
              <a:rPr lang="en-US" b="1" dirty="0" smtClean="0"/>
            </a:br>
            <a:r>
              <a:rPr lang="en-US" sz="2000" b="1" dirty="0" smtClean="0"/>
              <a:t>Signed by the President January 10, 2018</a:t>
            </a:r>
            <a:endParaRPr lang="en-US" sz="2000" b="1" dirty="0"/>
          </a:p>
        </p:txBody>
      </p:sp>
      <p:sp>
        <p:nvSpPr>
          <p:cNvPr id="3" name="Content Placeholder 2"/>
          <p:cNvSpPr>
            <a:spLocks noGrp="1"/>
          </p:cNvSpPr>
          <p:nvPr>
            <p:ph idx="1"/>
          </p:nvPr>
        </p:nvSpPr>
        <p:spPr>
          <a:xfrm>
            <a:off x="152400" y="1600200"/>
            <a:ext cx="4343400" cy="5181600"/>
          </a:xfrm>
        </p:spPr>
        <p:txBody>
          <a:bodyPr>
            <a:normAutofit fontScale="55000" lnSpcReduction="20000"/>
          </a:bodyPr>
          <a:lstStyle/>
          <a:p>
            <a:r>
              <a:rPr lang="en-US" dirty="0" smtClean="0"/>
              <a:t>Ensures </a:t>
            </a:r>
            <a:r>
              <a:rPr lang="en-US" dirty="0"/>
              <a:t>that </a:t>
            </a:r>
            <a:r>
              <a:rPr lang="en-US" dirty="0" smtClean="0"/>
              <a:t>Customs &amp; Border Patrol </a:t>
            </a:r>
            <a:r>
              <a:rPr lang="en-US" dirty="0"/>
              <a:t>will have additional portable chemical screening devices available at ports of entry and mail and express consignment facilities, and additional fixed chemical screening devices available in CBP </a:t>
            </a:r>
            <a:r>
              <a:rPr lang="en-US" dirty="0" smtClean="0"/>
              <a:t>laboratories.</a:t>
            </a:r>
          </a:p>
          <a:p>
            <a:pPr marL="0" indent="0">
              <a:buNone/>
            </a:pPr>
            <a:endParaRPr lang="en-US" dirty="0"/>
          </a:p>
          <a:p>
            <a:r>
              <a:rPr lang="en-US" dirty="0"/>
              <a:t>Provides CBP with sufficient resources, personnel, and facilities – including scientists available during all operational hours – to interpret screening test results from the </a:t>
            </a:r>
            <a:r>
              <a:rPr lang="en-US" dirty="0" smtClean="0"/>
              <a:t>field.</a:t>
            </a:r>
          </a:p>
          <a:p>
            <a:endParaRPr lang="en-US" dirty="0"/>
          </a:p>
          <a:p>
            <a:r>
              <a:rPr lang="en-US" dirty="0"/>
              <a:t>Authorizes – based on CBP guidance – the appropriation of $9 million for hundreds of new screening devices, laboratory equipment, facilities, and personnel for support during all operational hours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81200"/>
            <a:ext cx="4724400" cy="2796540"/>
          </a:xfrm>
          <a:prstGeom prst="rect">
            <a:avLst/>
          </a:prstGeom>
        </p:spPr>
      </p:pic>
    </p:spTree>
    <p:extLst>
      <p:ext uri="{BB962C8B-B14F-4D97-AF65-F5344CB8AC3E}">
        <p14:creationId xmlns:p14="http://schemas.microsoft.com/office/powerpoint/2010/main" val="7255072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60923" cy="6858000"/>
          </a:xfrm>
        </p:spPr>
      </p:pic>
    </p:spTree>
    <p:extLst>
      <p:ext uri="{BB962C8B-B14F-4D97-AF65-F5344CB8AC3E}">
        <p14:creationId xmlns:p14="http://schemas.microsoft.com/office/powerpoint/2010/main" val="4122457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79" y="0"/>
            <a:ext cx="9177179" cy="7086600"/>
          </a:xfrm>
        </p:spPr>
      </p:pic>
    </p:spTree>
    <p:extLst>
      <p:ext uri="{BB962C8B-B14F-4D97-AF65-F5344CB8AC3E}">
        <p14:creationId xmlns:p14="http://schemas.microsoft.com/office/powerpoint/2010/main" val="3029710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34793" cy="6858000"/>
          </a:xfrm>
        </p:spPr>
      </p:pic>
    </p:spTree>
    <p:extLst>
      <p:ext uri="{BB962C8B-B14F-4D97-AF65-F5344CB8AC3E}">
        <p14:creationId xmlns:p14="http://schemas.microsoft.com/office/powerpoint/2010/main" val="3127473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b="1" dirty="0" smtClean="0"/>
              <a:t>What does work have to do with it?</a:t>
            </a:r>
            <a:endParaRPr lang="en-US" sz="4000" b="1" dirty="0"/>
          </a:p>
        </p:txBody>
      </p:sp>
    </p:spTree>
    <p:extLst>
      <p:ext uri="{BB962C8B-B14F-4D97-AF65-F5344CB8AC3E}">
        <p14:creationId xmlns:p14="http://schemas.microsoft.com/office/powerpoint/2010/main" val="1530918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21021"/>
            <a:ext cx="9144000" cy="1143000"/>
          </a:xfrm>
        </p:spPr>
        <p:txBody>
          <a:bodyPr>
            <a:normAutofit/>
          </a:bodyPr>
          <a:lstStyle/>
          <a:p>
            <a:r>
              <a:rPr lang="en-US" sz="4000" b="1" dirty="0" smtClean="0"/>
              <a:t>Industry and Occupation Data</a:t>
            </a:r>
            <a:endParaRPr lang="en-US" sz="4000" b="1" dirty="0"/>
          </a:p>
        </p:txBody>
      </p:sp>
      <p:sp>
        <p:nvSpPr>
          <p:cNvPr id="3" name="Content Placeholder 2"/>
          <p:cNvSpPr>
            <a:spLocks noGrp="1"/>
          </p:cNvSpPr>
          <p:nvPr>
            <p:ph idx="1"/>
          </p:nvPr>
        </p:nvSpPr>
        <p:spPr>
          <a:xfrm>
            <a:off x="457200" y="2667000"/>
            <a:ext cx="8458200" cy="4038600"/>
          </a:xfrm>
        </p:spPr>
        <p:txBody>
          <a:bodyPr>
            <a:normAutofit lnSpcReduction="10000"/>
          </a:bodyPr>
          <a:lstStyle/>
          <a:p>
            <a:r>
              <a:rPr lang="en-US" sz="2400" dirty="0" smtClean="0"/>
              <a:t>Construction </a:t>
            </a:r>
            <a:r>
              <a:rPr lang="en-US" sz="2400" dirty="0"/>
              <a:t>and extraction workers had both a high rate (150.6 deaths per 100,000 workers) and a high number of opioid-related overdose deaths (n=1,096</a:t>
            </a:r>
            <a:r>
              <a:rPr lang="en-US" sz="2400" dirty="0" smtClean="0"/>
              <a:t>).</a:t>
            </a:r>
          </a:p>
          <a:p>
            <a:endParaRPr lang="en-US" sz="2400" dirty="0" smtClean="0"/>
          </a:p>
          <a:p>
            <a:r>
              <a:rPr lang="en-US" sz="2400" dirty="0"/>
              <a:t>O</a:t>
            </a:r>
            <a:r>
              <a:rPr lang="en-US" sz="2400" dirty="0" smtClean="0"/>
              <a:t>pioid-related </a:t>
            </a:r>
            <a:r>
              <a:rPr lang="en-US" sz="2400" dirty="0"/>
              <a:t>death rate for those employed in construction and extraction occupation was six times the average rate for all Massachusetts workers (25.1</a:t>
            </a:r>
            <a:r>
              <a:rPr lang="en-US" sz="2400" dirty="0" smtClean="0"/>
              <a:t>).</a:t>
            </a:r>
          </a:p>
          <a:p>
            <a:endParaRPr lang="en-US" sz="2400" dirty="0" smtClean="0"/>
          </a:p>
          <a:p>
            <a:r>
              <a:rPr lang="en-US" sz="2400" dirty="0" smtClean="0"/>
              <a:t>Construction </a:t>
            </a:r>
            <a:r>
              <a:rPr lang="en-US" sz="2400" dirty="0"/>
              <a:t>and extraction workers accounted for more than 24% of all opioid-related deaths among the working population (n=4,302).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05" y="990600"/>
            <a:ext cx="7200900" cy="1554480"/>
          </a:xfrm>
          <a:prstGeom prst="rect">
            <a:avLst/>
          </a:prstGeom>
        </p:spPr>
      </p:pic>
    </p:spTree>
    <p:extLst>
      <p:ext uri="{BB962C8B-B14F-4D97-AF65-F5344CB8AC3E}">
        <p14:creationId xmlns:p14="http://schemas.microsoft.com/office/powerpoint/2010/main" val="1186928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141306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152400"/>
            <a:ext cx="8229600" cy="914400"/>
          </a:xfrm>
        </p:spPr>
        <p:txBody>
          <a:bodyPr/>
          <a:lstStyle/>
          <a:p>
            <a:r>
              <a:rPr lang="en-US" b="1" dirty="0" smtClean="0"/>
              <a:t>Pathophysiology</a:t>
            </a:r>
            <a:endParaRPr lang="en-US" b="1" dirty="0"/>
          </a:p>
        </p:txBody>
      </p:sp>
      <p:sp>
        <p:nvSpPr>
          <p:cNvPr id="3" name="Content Placeholder 2"/>
          <p:cNvSpPr>
            <a:spLocks noGrp="1"/>
          </p:cNvSpPr>
          <p:nvPr>
            <p:ph idx="1"/>
          </p:nvPr>
        </p:nvSpPr>
        <p:spPr>
          <a:xfrm>
            <a:off x="457200" y="1066800"/>
            <a:ext cx="8458200" cy="5562600"/>
          </a:xfrm>
        </p:spPr>
        <p:txBody>
          <a:bodyPr>
            <a:normAutofit/>
          </a:bodyPr>
          <a:lstStyle/>
          <a:p>
            <a:r>
              <a:rPr lang="en-US" sz="2400" dirty="0" smtClean="0"/>
              <a:t>Opioids increase activity at </a:t>
            </a:r>
            <a:r>
              <a:rPr lang="en-US" sz="2400" dirty="0"/>
              <a:t>m</a:t>
            </a:r>
            <a:r>
              <a:rPr lang="en-US" sz="2400" dirty="0" smtClean="0"/>
              <a:t>u </a:t>
            </a:r>
            <a:r>
              <a:rPr lang="en-US" sz="2400" dirty="0"/>
              <a:t>(</a:t>
            </a:r>
            <a:r>
              <a:rPr lang="en-US" sz="2400" b="1" dirty="0"/>
              <a:t>μ</a:t>
            </a:r>
            <a:r>
              <a:rPr lang="en-US" sz="2400" dirty="0"/>
              <a:t>), kappa (</a:t>
            </a:r>
            <a:r>
              <a:rPr lang="en-US" sz="2400" b="1" dirty="0"/>
              <a:t>κ</a:t>
            </a:r>
            <a:r>
              <a:rPr lang="en-US" sz="2400" dirty="0"/>
              <a:t>), and delta (</a:t>
            </a:r>
            <a:r>
              <a:rPr lang="en-US" sz="2400" b="1" dirty="0"/>
              <a:t>δ</a:t>
            </a:r>
            <a:r>
              <a:rPr lang="en-US" sz="2400" dirty="0"/>
              <a:t>) opioid </a:t>
            </a:r>
            <a:r>
              <a:rPr lang="en-US" sz="2400" dirty="0" smtClean="0"/>
              <a:t>receptors. </a:t>
            </a:r>
          </a:p>
          <a:p>
            <a:endParaRPr lang="en-US" sz="2400" dirty="0" smtClean="0"/>
          </a:p>
          <a:p>
            <a:r>
              <a:rPr lang="en-US" sz="2400" dirty="0" smtClean="0"/>
              <a:t>Opioid receptors are activated by both </a:t>
            </a:r>
            <a:r>
              <a:rPr lang="en-US" sz="2400" i="1" dirty="0" smtClean="0"/>
              <a:t>endogenous</a:t>
            </a:r>
            <a:r>
              <a:rPr lang="en-US" sz="2400" dirty="0" smtClean="0"/>
              <a:t> (endorphins) and </a:t>
            </a:r>
            <a:r>
              <a:rPr lang="en-US" sz="2400" i="1" dirty="0" smtClean="0"/>
              <a:t>exogenous</a:t>
            </a:r>
            <a:r>
              <a:rPr lang="en-US" sz="2400" dirty="0" smtClean="0"/>
              <a:t> (opioids) compounds.</a:t>
            </a:r>
          </a:p>
          <a:p>
            <a:pPr marL="0" indent="0">
              <a:buNone/>
            </a:pPr>
            <a:endParaRPr lang="en-US" sz="2400" dirty="0" smtClean="0"/>
          </a:p>
          <a:p>
            <a:r>
              <a:rPr lang="en-US" sz="2400" dirty="0"/>
              <a:t>Mu receptors </a:t>
            </a:r>
            <a:r>
              <a:rPr lang="en-US" sz="2400" dirty="0" smtClean="0"/>
              <a:t>are responsible for most of the clinical effects:</a:t>
            </a:r>
          </a:p>
          <a:p>
            <a:pPr lvl="1"/>
            <a:r>
              <a:rPr lang="en-US" sz="2000" dirty="0"/>
              <a:t>R</a:t>
            </a:r>
            <a:r>
              <a:rPr lang="en-US" sz="2000" dirty="0" smtClean="0"/>
              <a:t>egulate the perception of pain (</a:t>
            </a:r>
            <a:r>
              <a:rPr lang="en-US" sz="2000" i="1" dirty="0" smtClean="0"/>
              <a:t>analgesia</a:t>
            </a:r>
            <a:r>
              <a:rPr lang="en-US" sz="2000" dirty="0" smtClean="0"/>
              <a:t>) &amp; pleasure (</a:t>
            </a:r>
            <a:r>
              <a:rPr lang="en-US" sz="2000" i="1" dirty="0" smtClean="0"/>
              <a:t>euphoria</a:t>
            </a:r>
            <a:r>
              <a:rPr lang="en-US" sz="2000" dirty="0" smtClean="0"/>
              <a:t>)</a:t>
            </a:r>
            <a:endParaRPr lang="en-US" sz="2000" dirty="0"/>
          </a:p>
          <a:p>
            <a:pPr lvl="1"/>
            <a:endParaRPr lang="en-US" sz="2000" dirty="0"/>
          </a:p>
          <a:p>
            <a:r>
              <a:rPr lang="en-US" sz="2400" dirty="0"/>
              <a:t>Rewarding effects of opioids are accentuated mostly when the drugs are delivered </a:t>
            </a:r>
            <a:r>
              <a:rPr lang="en-US" sz="2400" i="1" dirty="0"/>
              <a:t>rapidly</a:t>
            </a:r>
            <a:r>
              <a:rPr lang="en-US" sz="2400" dirty="0"/>
              <a:t> to the </a:t>
            </a:r>
            <a:r>
              <a:rPr lang="en-US" sz="2400" dirty="0" smtClean="0"/>
              <a:t>brain—insufflation (snorting); intravenous (mainlining).</a:t>
            </a:r>
            <a:endParaRPr lang="en-US" sz="2400" dirty="0"/>
          </a:p>
          <a:p>
            <a:endParaRPr lang="en-US" sz="2400" dirty="0" smtClean="0"/>
          </a:p>
        </p:txBody>
      </p:sp>
    </p:spTree>
    <p:extLst>
      <p:ext uri="{BB962C8B-B14F-4D97-AF65-F5344CB8AC3E}">
        <p14:creationId xmlns:p14="http://schemas.microsoft.com/office/powerpoint/2010/main" val="97018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91866"/>
          </a:xfrm>
        </p:spPr>
      </p:pic>
    </p:spTree>
    <p:extLst>
      <p:ext uri="{BB962C8B-B14F-4D97-AF65-F5344CB8AC3E}">
        <p14:creationId xmlns:p14="http://schemas.microsoft.com/office/powerpoint/2010/main" val="4725199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944561"/>
          </a:xfrm>
        </p:spPr>
        <p:txBody>
          <a:bodyPr>
            <a:noAutofit/>
          </a:bodyPr>
          <a:lstStyle/>
          <a:p>
            <a:r>
              <a:rPr lang="en-US" sz="3600" b="1" dirty="0" smtClean="0"/>
              <a:t>Opioid-Related Overdose Deaths and </a:t>
            </a:r>
            <a:br>
              <a:rPr lang="en-US" sz="3600" b="1" dirty="0" smtClean="0"/>
            </a:br>
            <a:r>
              <a:rPr lang="en-US" sz="3600" b="1" dirty="0" smtClean="0"/>
              <a:t>Number of Occupational Injury </a:t>
            </a:r>
            <a:r>
              <a:rPr lang="en-US" sz="3600" b="1" dirty="0"/>
              <a:t>and </a:t>
            </a:r>
            <a:r>
              <a:rPr lang="en-US" sz="3600" b="1" dirty="0" smtClean="0"/>
              <a:t>Illnesses</a:t>
            </a:r>
            <a:endParaRPr lang="en-US" sz="3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133163" cy="5120640"/>
          </a:xfrm>
        </p:spPr>
      </p:pic>
    </p:spTree>
    <p:extLst>
      <p:ext uri="{BB962C8B-B14F-4D97-AF65-F5344CB8AC3E}">
        <p14:creationId xmlns:p14="http://schemas.microsoft.com/office/powerpoint/2010/main" val="4273244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000" b="1" dirty="0" smtClean="0"/>
              <a:t>Opioids and Workers’ Compensation  </a:t>
            </a:r>
            <a:endParaRPr lang="en-US" sz="4000" b="1" dirty="0"/>
          </a:p>
        </p:txBody>
      </p:sp>
      <p:sp>
        <p:nvSpPr>
          <p:cNvPr id="3" name="Content Placeholder 2"/>
          <p:cNvSpPr>
            <a:spLocks noGrp="1"/>
          </p:cNvSpPr>
          <p:nvPr>
            <p:ph idx="1"/>
          </p:nvPr>
        </p:nvSpPr>
        <p:spPr>
          <a:xfrm>
            <a:off x="228600" y="1295400"/>
            <a:ext cx="8686800" cy="5334000"/>
          </a:xfrm>
        </p:spPr>
        <p:txBody>
          <a:bodyPr>
            <a:normAutofit fontScale="85000" lnSpcReduction="20000"/>
          </a:bodyPr>
          <a:lstStyle/>
          <a:p>
            <a:r>
              <a:rPr lang="en-US" dirty="0" smtClean="0"/>
              <a:t>Pain management following work-related injuries can lead to opioid use disorder.</a:t>
            </a:r>
          </a:p>
          <a:p>
            <a:pPr lvl="1"/>
            <a:r>
              <a:rPr lang="en-US" sz="2300" dirty="0" smtClean="0"/>
              <a:t>Franklin </a:t>
            </a:r>
            <a:r>
              <a:rPr lang="en-US" sz="2300" dirty="0"/>
              <a:t>et al. Early opioid prescription and subsequent disability among workers with back injuries: the Disability Risk Identification Study Cohort. </a:t>
            </a:r>
            <a:r>
              <a:rPr lang="en-US" sz="2300" i="1" dirty="0"/>
              <a:t>Spine</a:t>
            </a:r>
            <a:r>
              <a:rPr lang="en-US" sz="2300" dirty="0"/>
              <a:t>. 2008;33(2):</a:t>
            </a:r>
            <a:r>
              <a:rPr lang="en-US" sz="2300" dirty="0" smtClean="0"/>
              <a:t>199-204.</a:t>
            </a:r>
          </a:p>
          <a:p>
            <a:pPr lvl="1"/>
            <a:endParaRPr lang="en-US" sz="2300" dirty="0" smtClean="0"/>
          </a:p>
          <a:p>
            <a:pPr lvl="1"/>
            <a:r>
              <a:rPr lang="en-US" sz="2300" dirty="0" smtClean="0"/>
              <a:t>Dembe </a:t>
            </a:r>
            <a:r>
              <a:rPr lang="en-US" sz="2300" dirty="0"/>
              <a:t>et al. Opioid use and dosing in the workers’ compensation setting. A comparative review and new data from Ohio. </a:t>
            </a:r>
            <a:r>
              <a:rPr lang="en-US" sz="2300" i="1" dirty="0"/>
              <a:t>AJIM</a:t>
            </a:r>
            <a:r>
              <a:rPr lang="en-US" sz="2300" dirty="0"/>
              <a:t>. 2012;55(4):313-324.</a:t>
            </a:r>
          </a:p>
          <a:p>
            <a:endParaRPr lang="en-US" dirty="0" smtClean="0"/>
          </a:p>
          <a:p>
            <a:r>
              <a:rPr lang="en-US" dirty="0" smtClean="0"/>
              <a:t>There is a high proportion of </a:t>
            </a:r>
            <a:r>
              <a:rPr lang="en-US" i="1" dirty="0" smtClean="0"/>
              <a:t>persistent opioid use </a:t>
            </a:r>
            <a:r>
              <a:rPr lang="en-US" dirty="0" smtClean="0"/>
              <a:t>among injured workers in the workers’ compensation medical care.</a:t>
            </a:r>
          </a:p>
          <a:p>
            <a:pPr lvl="1"/>
            <a:r>
              <a:rPr lang="en-US" sz="2100" dirty="0" smtClean="0"/>
              <a:t>Persistent use = injured workers who filled an opioid prescription beyond 90 days from injury.</a:t>
            </a:r>
          </a:p>
          <a:p>
            <a:pPr lvl="1"/>
            <a:r>
              <a:rPr lang="en-US" sz="2100" dirty="0" smtClean="0"/>
              <a:t>O’Hara et al. Factors associated with persistent opioid use among injured workers’ compensation claimants. </a:t>
            </a:r>
            <a:r>
              <a:rPr lang="en-US" sz="2100" i="1" dirty="0" smtClean="0"/>
              <a:t>JAMA Network Open</a:t>
            </a:r>
            <a:r>
              <a:rPr lang="en-US" sz="2100" dirty="0" smtClean="0"/>
              <a:t>, 2018.</a:t>
            </a:r>
          </a:p>
        </p:txBody>
      </p:sp>
    </p:spTree>
    <p:extLst>
      <p:ext uri="{BB962C8B-B14F-4D97-AF65-F5344CB8AC3E}">
        <p14:creationId xmlns:p14="http://schemas.microsoft.com/office/powerpoint/2010/main" val="1972639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 y="21021"/>
            <a:ext cx="8991600" cy="1143000"/>
          </a:xfrm>
        </p:spPr>
        <p:txBody>
          <a:bodyPr>
            <a:normAutofit/>
          </a:bodyPr>
          <a:lstStyle/>
          <a:p>
            <a:r>
              <a:rPr lang="en-US" b="1" dirty="0" smtClean="0"/>
              <a:t>Correlates of Opioid Dispensing</a:t>
            </a:r>
            <a:br>
              <a:rPr lang="en-US" b="1" dirty="0" smtClean="0"/>
            </a:br>
            <a:r>
              <a:rPr lang="en-US" sz="2200" dirty="0" smtClean="0"/>
              <a:t>WCRI, December 2018</a:t>
            </a:r>
            <a:endParaRPr lang="en-US" sz="2200" dirty="0"/>
          </a:p>
        </p:txBody>
      </p:sp>
      <p:sp>
        <p:nvSpPr>
          <p:cNvPr id="3" name="Content Placeholder 2"/>
          <p:cNvSpPr>
            <a:spLocks noGrp="1"/>
          </p:cNvSpPr>
          <p:nvPr>
            <p:ph idx="1"/>
          </p:nvPr>
        </p:nvSpPr>
        <p:spPr>
          <a:xfrm>
            <a:off x="457200" y="1295400"/>
            <a:ext cx="8534400" cy="5562600"/>
          </a:xfrm>
        </p:spPr>
        <p:txBody>
          <a:bodyPr>
            <a:normAutofit fontScale="70000" lnSpcReduction="20000"/>
          </a:bodyPr>
          <a:lstStyle/>
          <a:p>
            <a:r>
              <a:rPr lang="en-US" dirty="0" smtClean="0"/>
              <a:t>Workers in </a:t>
            </a:r>
            <a:r>
              <a:rPr lang="en-US" b="1" i="1" dirty="0" smtClean="0"/>
              <a:t>mining and construction </a:t>
            </a:r>
            <a:r>
              <a:rPr lang="en-US" dirty="0" smtClean="0"/>
              <a:t>more likely to receive opioids than workers in other industries and on a longer term basis and at higher doses.</a:t>
            </a:r>
          </a:p>
          <a:p>
            <a:endParaRPr lang="en-US" dirty="0" smtClean="0"/>
          </a:p>
          <a:p>
            <a:r>
              <a:rPr lang="en-US" dirty="0" smtClean="0"/>
              <a:t>Workers in </a:t>
            </a:r>
            <a:r>
              <a:rPr lang="en-US" b="1" i="1" dirty="0" smtClean="0"/>
              <a:t>small firms </a:t>
            </a:r>
            <a:r>
              <a:rPr lang="en-US" dirty="0" smtClean="0"/>
              <a:t>were more likely to receive opioids compared to larger firm workers.</a:t>
            </a:r>
          </a:p>
          <a:p>
            <a:endParaRPr lang="en-US" dirty="0" smtClean="0"/>
          </a:p>
          <a:p>
            <a:r>
              <a:rPr lang="en-US" dirty="0" smtClean="0"/>
              <a:t>Workers in </a:t>
            </a:r>
            <a:r>
              <a:rPr lang="en-US" b="1" i="1" dirty="0" smtClean="0"/>
              <a:t>counties with higher opioid dispensing rates </a:t>
            </a:r>
            <a:r>
              <a:rPr lang="en-US" dirty="0" smtClean="0"/>
              <a:t>and workers in rural</a:t>
            </a:r>
            <a:r>
              <a:rPr lang="en-US" dirty="0"/>
              <a:t> </a:t>
            </a:r>
            <a:r>
              <a:rPr lang="en-US" dirty="0" smtClean="0"/>
              <a:t>counties were more likely to receive opioids.</a:t>
            </a:r>
          </a:p>
          <a:p>
            <a:endParaRPr lang="en-US" dirty="0" smtClean="0"/>
          </a:p>
          <a:p>
            <a:r>
              <a:rPr lang="en-US" dirty="0" smtClean="0"/>
              <a:t>Workers with </a:t>
            </a:r>
            <a:r>
              <a:rPr lang="en-US" b="1" i="1" dirty="0" smtClean="0"/>
              <a:t>neurologic spine pain </a:t>
            </a:r>
            <a:r>
              <a:rPr lang="en-US" dirty="0" smtClean="0"/>
              <a:t>were more likely to receive high-dose and longer term opioids, whereas workers with fractures or carpal tunnel who received opioids did not </a:t>
            </a:r>
            <a:r>
              <a:rPr lang="en-US" dirty="0" err="1" smtClean="0"/>
              <a:t>freqently</a:t>
            </a:r>
            <a:r>
              <a:rPr lang="en-US" dirty="0" smtClean="0"/>
              <a:t> receive then on a chronic basis or at high doses.</a:t>
            </a:r>
          </a:p>
          <a:p>
            <a:endParaRPr lang="en-US" dirty="0" smtClean="0"/>
          </a:p>
          <a:p>
            <a:r>
              <a:rPr lang="en-US" dirty="0" smtClean="0"/>
              <a:t>Workers </a:t>
            </a:r>
            <a:r>
              <a:rPr lang="en-US" b="1" i="1" dirty="0" smtClean="0"/>
              <a:t>age 40 or more </a:t>
            </a:r>
            <a:r>
              <a:rPr lang="en-US" dirty="0" smtClean="0"/>
              <a:t>were more likely than younger workers to receive opioids.</a:t>
            </a:r>
          </a:p>
          <a:p>
            <a:endParaRPr lang="en-US" dirty="0"/>
          </a:p>
        </p:txBody>
      </p:sp>
    </p:spTree>
    <p:extLst>
      <p:ext uri="{BB962C8B-B14F-4D97-AF65-F5344CB8AC3E}">
        <p14:creationId xmlns:p14="http://schemas.microsoft.com/office/powerpoint/2010/main" val="3717413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66" y="152400"/>
            <a:ext cx="9020265" cy="1143000"/>
          </a:xfrm>
        </p:spPr>
        <p:txBody>
          <a:bodyPr>
            <a:noAutofit/>
          </a:bodyPr>
          <a:lstStyle/>
          <a:p>
            <a:r>
              <a:rPr lang="en-US" sz="3200" b="1" dirty="0" smtClean="0"/>
              <a:t>Change in Average MEA per Claim with Opioids</a:t>
            </a:r>
            <a:r>
              <a:rPr lang="en-US" b="1" dirty="0" smtClean="0"/>
              <a:t>—</a:t>
            </a:r>
            <a:br>
              <a:rPr lang="en-US" b="1" dirty="0" smtClean="0"/>
            </a:br>
            <a:r>
              <a:rPr lang="en-US" sz="2000" b="1" dirty="0" smtClean="0"/>
              <a:t>2010/2012—2013/2015</a:t>
            </a:r>
            <a:endParaRPr lang="en-US"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65" y="1524000"/>
            <a:ext cx="9020265" cy="4419600"/>
          </a:xfrm>
        </p:spPr>
      </p:pic>
    </p:spTree>
    <p:extLst>
      <p:ext uri="{BB962C8B-B14F-4D97-AF65-F5344CB8AC3E}">
        <p14:creationId xmlns:p14="http://schemas.microsoft.com/office/powerpoint/2010/main" val="20814811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Fentanyl &amp; First Responders</a:t>
            </a:r>
            <a:endParaRPr lang="en-US" b="1" dirty="0"/>
          </a:p>
        </p:txBody>
      </p:sp>
      <p:sp>
        <p:nvSpPr>
          <p:cNvPr id="3" name="Content Placeholder 2"/>
          <p:cNvSpPr>
            <a:spLocks noGrp="1"/>
          </p:cNvSpPr>
          <p:nvPr>
            <p:ph idx="1"/>
          </p:nvPr>
        </p:nvSpPr>
        <p:spPr>
          <a:xfrm>
            <a:off x="457200" y="1600200"/>
            <a:ext cx="4419600" cy="5105400"/>
          </a:xfrm>
        </p:spPr>
        <p:txBody>
          <a:bodyPr>
            <a:normAutofit fontScale="85000" lnSpcReduction="10000"/>
          </a:bodyPr>
          <a:lstStyle/>
          <a:p>
            <a:r>
              <a:rPr lang="en-US" dirty="0" smtClean="0"/>
              <a:t>Fentanyl 50 times more potent than heroin</a:t>
            </a:r>
          </a:p>
          <a:p>
            <a:endParaRPr lang="en-US" dirty="0" smtClean="0"/>
          </a:p>
          <a:p>
            <a:r>
              <a:rPr lang="en-US" dirty="0" smtClean="0"/>
              <a:t>¼ milligram can be deadly</a:t>
            </a:r>
          </a:p>
          <a:p>
            <a:endParaRPr lang="en-US" dirty="0" smtClean="0"/>
          </a:p>
          <a:p>
            <a:r>
              <a:rPr lang="en-US" dirty="0" smtClean="0"/>
              <a:t>Standard low-dose aspirin is 81 milligrams</a:t>
            </a:r>
          </a:p>
          <a:p>
            <a:endParaRPr lang="en-US" dirty="0" smtClean="0"/>
          </a:p>
          <a:p>
            <a:r>
              <a:rPr lang="en-US" dirty="0" smtClean="0"/>
              <a:t>If you were to cut that tablet into 324 pieces, one of the pieces = ¼ milligram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828800"/>
            <a:ext cx="3945741" cy="3108960"/>
          </a:xfrm>
          <a:prstGeom prst="rect">
            <a:avLst/>
          </a:prstGeom>
        </p:spPr>
      </p:pic>
    </p:spTree>
    <p:extLst>
      <p:ext uri="{BB962C8B-B14F-4D97-AF65-F5344CB8AC3E}">
        <p14:creationId xmlns:p14="http://schemas.microsoft.com/office/powerpoint/2010/main" val="275292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882869"/>
          </a:xfrm>
        </p:spPr>
        <p:txBody>
          <a:bodyPr/>
          <a:lstStyle/>
          <a:p>
            <a:r>
              <a:rPr lang="en-US" b="1" dirty="0" smtClean="0"/>
              <a:t>Fentanyl </a:t>
            </a:r>
            <a:endParaRPr lang="en-US" b="1" dirty="0"/>
          </a:p>
        </p:txBody>
      </p:sp>
      <p:sp>
        <p:nvSpPr>
          <p:cNvPr id="3" name="Content Placeholder 2"/>
          <p:cNvSpPr>
            <a:spLocks noGrp="1"/>
          </p:cNvSpPr>
          <p:nvPr>
            <p:ph idx="1"/>
          </p:nvPr>
        </p:nvSpPr>
        <p:spPr>
          <a:xfrm>
            <a:off x="304800" y="914400"/>
            <a:ext cx="8610600" cy="5791200"/>
          </a:xfrm>
        </p:spPr>
        <p:txBody>
          <a:bodyPr>
            <a:normAutofit/>
          </a:bodyPr>
          <a:lstStyle/>
          <a:p>
            <a:r>
              <a:rPr lang="en-US" sz="2800" b="1" dirty="0" smtClean="0"/>
              <a:t>Potency</a:t>
            </a:r>
          </a:p>
          <a:p>
            <a:pPr lvl="1"/>
            <a:r>
              <a:rPr lang="en-US" sz="2000" dirty="0" smtClean="0"/>
              <a:t>Fentanyl 50X to 100X more potent than morphine</a:t>
            </a:r>
          </a:p>
          <a:p>
            <a:pPr lvl="1"/>
            <a:r>
              <a:rPr lang="en-US" sz="2000" dirty="0" smtClean="0"/>
              <a:t>Schedule </a:t>
            </a:r>
            <a:r>
              <a:rPr lang="en-US" sz="2000" dirty="0"/>
              <a:t>II prescription drug used to treat cancer patients and patients with </a:t>
            </a:r>
            <a:r>
              <a:rPr lang="en-US" sz="2000" dirty="0" smtClean="0"/>
              <a:t>chronic severe </a:t>
            </a:r>
            <a:r>
              <a:rPr lang="en-US" sz="2000" dirty="0"/>
              <a:t>pain or post-surgery </a:t>
            </a:r>
            <a:r>
              <a:rPr lang="en-US" sz="2000" dirty="0" smtClean="0"/>
              <a:t>pain.</a:t>
            </a:r>
          </a:p>
          <a:p>
            <a:pPr lvl="1"/>
            <a:endParaRPr lang="en-US" sz="2000" dirty="0" smtClean="0"/>
          </a:p>
          <a:p>
            <a:r>
              <a:rPr lang="en-US" sz="2400" dirty="0" smtClean="0"/>
              <a:t>Responders </a:t>
            </a:r>
            <a:r>
              <a:rPr lang="en-US" sz="2400" dirty="0"/>
              <a:t>are finding </a:t>
            </a:r>
            <a:r>
              <a:rPr lang="en-US" sz="2400" dirty="0" smtClean="0"/>
              <a:t>that with overdoses involving fentanyl </a:t>
            </a:r>
            <a:r>
              <a:rPr lang="en-US" sz="2400" dirty="0"/>
              <a:t>and carfentanil, the overdoses can be so severe that multiple doses of </a:t>
            </a:r>
            <a:r>
              <a:rPr lang="en-US" sz="2400" dirty="0" smtClean="0"/>
              <a:t>naloxone are needed. </a:t>
            </a:r>
          </a:p>
          <a:p>
            <a:endParaRPr lang="en-US" sz="2000" dirty="0" smtClean="0"/>
          </a:p>
          <a:p>
            <a:r>
              <a:rPr lang="en-US" sz="3000" dirty="0" smtClean="0"/>
              <a:t>Naloxone remains an effective reversal agents, but:</a:t>
            </a:r>
          </a:p>
          <a:p>
            <a:pPr lvl="1"/>
            <a:r>
              <a:rPr lang="en-US" sz="2600" dirty="0" smtClean="0"/>
              <a:t>May be administered too late to restore breathing; or</a:t>
            </a:r>
          </a:p>
          <a:p>
            <a:pPr lvl="1"/>
            <a:r>
              <a:rPr lang="en-US" sz="2600" dirty="0" smtClean="0"/>
              <a:t>Drug taken by the person was not an opioid.</a:t>
            </a:r>
          </a:p>
          <a:p>
            <a:pPr lvl="1"/>
            <a:endParaRPr lang="en-US" sz="2600" dirty="0"/>
          </a:p>
          <a:p>
            <a:endParaRPr lang="en-US" sz="3000" dirty="0"/>
          </a:p>
        </p:txBody>
      </p:sp>
    </p:spTree>
    <p:extLst>
      <p:ext uri="{BB962C8B-B14F-4D97-AF65-F5344CB8AC3E}">
        <p14:creationId xmlns:p14="http://schemas.microsoft.com/office/powerpoint/2010/main" val="2596702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10400"/>
          </a:xfrm>
          <a:prstGeom prst="rect">
            <a:avLst/>
          </a:prstGeom>
        </p:spPr>
      </p:pic>
    </p:spTree>
    <p:extLst>
      <p:ext uri="{BB962C8B-B14F-4D97-AF65-F5344CB8AC3E}">
        <p14:creationId xmlns:p14="http://schemas.microsoft.com/office/powerpoint/2010/main" val="357618850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4000" b="1" dirty="0" smtClean="0"/>
              <a:t>Responders Incidents</a:t>
            </a:r>
            <a:endParaRPr lang="en-US" sz="4000" b="1" dirty="0"/>
          </a:p>
        </p:txBody>
      </p:sp>
      <p:sp>
        <p:nvSpPr>
          <p:cNvPr id="3" name="Content Placeholder 2"/>
          <p:cNvSpPr>
            <a:spLocks noGrp="1"/>
          </p:cNvSpPr>
          <p:nvPr>
            <p:ph idx="1"/>
          </p:nvPr>
        </p:nvSpPr>
        <p:spPr>
          <a:xfrm>
            <a:off x="457200" y="990600"/>
            <a:ext cx="8534400" cy="5715000"/>
          </a:xfrm>
        </p:spPr>
        <p:txBody>
          <a:bodyPr>
            <a:normAutofit fontScale="92500"/>
          </a:bodyPr>
          <a:lstStyle/>
          <a:p>
            <a:r>
              <a:rPr lang="en-US" dirty="0" smtClean="0"/>
              <a:t>Reports of responders experiencing “adverse health effects” during opioid overdose victim incidents</a:t>
            </a:r>
          </a:p>
          <a:p>
            <a:endParaRPr lang="en-US" dirty="0" smtClean="0"/>
          </a:p>
          <a:p>
            <a:r>
              <a:rPr lang="en-US" dirty="0" smtClean="0"/>
              <a:t>Health effects are NOT classic (textbook-described) opioid overdose symptoms and signs such as apnea, cyanosis, constricted pupils may not occur:</a:t>
            </a:r>
          </a:p>
          <a:p>
            <a:pPr lvl="1"/>
            <a:r>
              <a:rPr lang="en-US" dirty="0" smtClean="0"/>
              <a:t>Responders report feeling “unwell,” “nauseous,” “lightheaded, “dizzy,” “feeling like I was going-down”</a:t>
            </a:r>
          </a:p>
          <a:p>
            <a:pPr lvl="1"/>
            <a:endParaRPr lang="en-US" dirty="0" smtClean="0"/>
          </a:p>
          <a:p>
            <a:r>
              <a:rPr lang="en-US" dirty="0" smtClean="0"/>
              <a:t>Some responders given naloxone at the scene with variable responses.</a:t>
            </a:r>
          </a:p>
          <a:p>
            <a:endParaRPr lang="en-US" dirty="0" smtClean="0"/>
          </a:p>
        </p:txBody>
      </p:sp>
    </p:spTree>
    <p:extLst>
      <p:ext uri="{BB962C8B-B14F-4D97-AF65-F5344CB8AC3E}">
        <p14:creationId xmlns:p14="http://schemas.microsoft.com/office/powerpoint/2010/main" val="29679771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76200"/>
            <a:ext cx="8763000" cy="1143000"/>
          </a:xfrm>
        </p:spPr>
        <p:txBody>
          <a:bodyPr>
            <a:normAutofit/>
          </a:bodyPr>
          <a:lstStyle/>
          <a:p>
            <a:r>
              <a:rPr lang="en-US" sz="4000" b="1" dirty="0" smtClean="0"/>
              <a:t>First Responders and Opioids</a:t>
            </a:r>
            <a:endParaRPr lang="en-US" sz="4000" b="1" dirty="0"/>
          </a:p>
        </p:txBody>
      </p:sp>
      <p:sp>
        <p:nvSpPr>
          <p:cNvPr id="3" name="Content Placeholder 2"/>
          <p:cNvSpPr>
            <a:spLocks noGrp="1"/>
          </p:cNvSpPr>
          <p:nvPr>
            <p:ph idx="1"/>
          </p:nvPr>
        </p:nvSpPr>
        <p:spPr>
          <a:xfrm>
            <a:off x="457200" y="1219200"/>
            <a:ext cx="8496300" cy="5486400"/>
          </a:xfrm>
        </p:spPr>
        <p:txBody>
          <a:bodyPr>
            <a:normAutofit lnSpcReduction="10000"/>
          </a:bodyPr>
          <a:lstStyle/>
          <a:p>
            <a:r>
              <a:rPr lang="en-US" dirty="0" smtClean="0"/>
              <a:t>Unclear whether cause of responders’ health effects is exposure to mixture of opioids and stimulants during the incident, or anxiety resulting from risk perception, or a combination of both</a:t>
            </a:r>
          </a:p>
          <a:p>
            <a:endParaRPr lang="en-US" dirty="0" smtClean="0"/>
          </a:p>
          <a:p>
            <a:r>
              <a:rPr lang="en-US" dirty="0" smtClean="0"/>
              <a:t>NIOSH is conducting investigation of response incidents where adverse health effects occur.</a:t>
            </a:r>
          </a:p>
          <a:p>
            <a:pPr marL="0" indent="0">
              <a:buNone/>
            </a:pPr>
            <a:endParaRPr lang="en-US" dirty="0" smtClean="0"/>
          </a:p>
          <a:p>
            <a:r>
              <a:rPr lang="en-US" dirty="0" smtClean="0"/>
              <a:t>Regardless of causation, protective strategies need to be implemented.</a:t>
            </a:r>
            <a:endParaRPr lang="en-US" dirty="0"/>
          </a:p>
        </p:txBody>
      </p:sp>
    </p:spTree>
    <p:extLst>
      <p:ext uri="{BB962C8B-B14F-4D97-AF65-F5344CB8AC3E}">
        <p14:creationId xmlns:p14="http://schemas.microsoft.com/office/powerpoint/2010/main" val="1358223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Location of </a:t>
            </a:r>
            <a:r>
              <a:rPr lang="en-US" b="1" dirty="0"/>
              <a:t>Mu-Opioid Receptors</a:t>
            </a:r>
          </a:p>
        </p:txBody>
      </p:sp>
      <p:sp>
        <p:nvSpPr>
          <p:cNvPr id="3" name="Content Placeholder 2"/>
          <p:cNvSpPr>
            <a:spLocks noGrp="1"/>
          </p:cNvSpPr>
          <p:nvPr>
            <p:ph idx="1"/>
          </p:nvPr>
        </p:nvSpPr>
        <p:spPr>
          <a:xfrm>
            <a:off x="228600" y="1219200"/>
            <a:ext cx="4648200" cy="5486400"/>
          </a:xfrm>
        </p:spPr>
        <p:txBody>
          <a:bodyPr>
            <a:normAutofit fontScale="62500" lnSpcReduction="20000"/>
          </a:bodyPr>
          <a:lstStyle/>
          <a:p>
            <a:r>
              <a:rPr lang="en-US" b="1" dirty="0" smtClean="0"/>
              <a:t>Brain and Brain Stem</a:t>
            </a:r>
          </a:p>
          <a:p>
            <a:pPr lvl="1"/>
            <a:r>
              <a:rPr lang="en-US" dirty="0" smtClean="0"/>
              <a:t>High </a:t>
            </a:r>
            <a:r>
              <a:rPr lang="en-US" dirty="0"/>
              <a:t>concentration in the thalamus, </a:t>
            </a:r>
            <a:r>
              <a:rPr lang="en-US" dirty="0" smtClean="0"/>
              <a:t>periaqueductal gray</a:t>
            </a:r>
            <a:r>
              <a:rPr lang="en-US" dirty="0"/>
              <a:t>, insula, and anterior cingulate (regions involved with </a:t>
            </a:r>
            <a:r>
              <a:rPr lang="en-US" b="1" dirty="0"/>
              <a:t>pain perception</a:t>
            </a:r>
            <a:r>
              <a:rPr lang="en-US" dirty="0"/>
              <a:t>), in the ventral tegmental </a:t>
            </a:r>
            <a:r>
              <a:rPr lang="en-US" dirty="0" smtClean="0"/>
              <a:t>area and </a:t>
            </a:r>
            <a:r>
              <a:rPr lang="en-US" dirty="0"/>
              <a:t>nucleus accumbens (regions involved with </a:t>
            </a:r>
            <a:r>
              <a:rPr lang="en-US" b="1" dirty="0"/>
              <a:t>reward</a:t>
            </a:r>
            <a:r>
              <a:rPr lang="en-US" dirty="0"/>
              <a:t>), in the amygdala (a region involved with emotional </a:t>
            </a:r>
            <a:r>
              <a:rPr lang="en-US" b="1" dirty="0" smtClean="0"/>
              <a:t>reactivity to </a:t>
            </a:r>
            <a:r>
              <a:rPr lang="en-US" b="1" dirty="0"/>
              <a:t>pain</a:t>
            </a:r>
            <a:r>
              <a:rPr lang="en-US" dirty="0"/>
              <a:t>), and in the brain stem (nuclei that regulate </a:t>
            </a:r>
            <a:r>
              <a:rPr lang="en-US" b="1" dirty="0"/>
              <a:t>breathing</a:t>
            </a:r>
            <a:r>
              <a:rPr lang="en-US" dirty="0" smtClean="0"/>
              <a:t>).</a:t>
            </a:r>
          </a:p>
          <a:p>
            <a:endParaRPr lang="en-US" dirty="0"/>
          </a:p>
          <a:p>
            <a:r>
              <a:rPr lang="en-US" b="1" dirty="0"/>
              <a:t>S</a:t>
            </a:r>
            <a:r>
              <a:rPr lang="en-US" b="1" dirty="0" smtClean="0"/>
              <a:t>pinal Cord</a:t>
            </a:r>
          </a:p>
          <a:p>
            <a:pPr lvl="1"/>
            <a:r>
              <a:rPr lang="en-US" dirty="0"/>
              <a:t>H</a:t>
            </a:r>
            <a:r>
              <a:rPr lang="en-US" dirty="0" smtClean="0"/>
              <a:t>igh </a:t>
            </a:r>
            <a:r>
              <a:rPr lang="en-US" dirty="0"/>
              <a:t>concentration of </a:t>
            </a:r>
            <a:r>
              <a:rPr lang="en-US" dirty="0" smtClean="0"/>
              <a:t>mu-opioid receptors </a:t>
            </a:r>
            <a:r>
              <a:rPr lang="en-US" dirty="0"/>
              <a:t>is located in the dorsal </a:t>
            </a:r>
            <a:r>
              <a:rPr lang="en-US" dirty="0" smtClean="0"/>
              <a:t>horn.</a:t>
            </a:r>
          </a:p>
          <a:p>
            <a:pPr marL="457200" lvl="1" indent="0">
              <a:buNone/>
            </a:pPr>
            <a:r>
              <a:rPr lang="en-US" dirty="0" smtClean="0"/>
              <a:t> </a:t>
            </a:r>
            <a:endParaRPr lang="en-US" b="1" dirty="0" smtClean="0"/>
          </a:p>
          <a:p>
            <a:r>
              <a:rPr lang="en-US" b="1" dirty="0" smtClean="0"/>
              <a:t>Peripheral Nervous System</a:t>
            </a:r>
          </a:p>
          <a:p>
            <a:pPr lvl="1"/>
            <a:r>
              <a:rPr lang="en-US" dirty="0"/>
              <a:t>M</a:t>
            </a:r>
            <a:r>
              <a:rPr lang="en-US" dirty="0" smtClean="0"/>
              <a:t>odulate </a:t>
            </a:r>
            <a:r>
              <a:rPr lang="en-US" dirty="0"/>
              <a:t>the perception of </a:t>
            </a:r>
            <a:r>
              <a:rPr lang="en-US" dirty="0" smtClean="0"/>
              <a:t>pain.</a:t>
            </a:r>
          </a:p>
          <a:p>
            <a:pPr lvl="1"/>
            <a:endParaRPr lang="en-US" dirty="0" smtClean="0"/>
          </a:p>
          <a:p>
            <a:r>
              <a:rPr lang="en-US" b="1" dirty="0" smtClean="0"/>
              <a:t>Intestine</a:t>
            </a:r>
          </a:p>
          <a:p>
            <a:pPr lvl="1"/>
            <a:r>
              <a:rPr lang="en-US" dirty="0" smtClean="0"/>
              <a:t>Regulates </a:t>
            </a:r>
            <a:r>
              <a:rPr lang="en-US" dirty="0"/>
              <a:t>gut </a:t>
            </a:r>
            <a:r>
              <a:rPr lang="en-US" dirty="0" smtClean="0"/>
              <a:t>motility.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906780"/>
            <a:ext cx="3980897" cy="30175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719" y="4038600"/>
            <a:ext cx="2682240" cy="2667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953000"/>
            <a:ext cx="1623060" cy="1569720"/>
          </a:xfrm>
          <a:prstGeom prst="rect">
            <a:avLst/>
          </a:prstGeom>
        </p:spPr>
      </p:pic>
    </p:spTree>
    <p:extLst>
      <p:ext uri="{BB962C8B-B14F-4D97-AF65-F5344CB8AC3E}">
        <p14:creationId xmlns:p14="http://schemas.microsoft.com/office/powerpoint/2010/main" val="817064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8752"/>
            <a:ext cx="3429000" cy="1143000"/>
          </a:xfrm>
        </p:spPr>
        <p:txBody>
          <a:bodyPr>
            <a:noAutofit/>
          </a:bodyPr>
          <a:lstStyle/>
          <a:p>
            <a:r>
              <a:rPr lang="en-US" sz="3600" b="1" dirty="0" smtClean="0"/>
              <a:t>First Responder Guidance</a:t>
            </a:r>
            <a:endParaRPr lang="en-US" sz="3600" b="1" dirty="0"/>
          </a:p>
        </p:txBody>
      </p:sp>
      <p:sp>
        <p:nvSpPr>
          <p:cNvPr id="3" name="Content Placeholder 2"/>
          <p:cNvSpPr>
            <a:spLocks noGrp="1"/>
          </p:cNvSpPr>
          <p:nvPr>
            <p:ph idx="1"/>
          </p:nvPr>
        </p:nvSpPr>
        <p:spPr>
          <a:xfrm>
            <a:off x="228600" y="1371600"/>
            <a:ext cx="3276600" cy="5402580"/>
          </a:xfrm>
        </p:spPr>
        <p:txBody>
          <a:bodyPr>
            <a:normAutofit fontScale="70000" lnSpcReduction="20000"/>
          </a:bodyPr>
          <a:lstStyle/>
          <a:p>
            <a:r>
              <a:rPr lang="en-US" dirty="0" smtClean="0"/>
              <a:t>Interagency group under the direction of the National Security Council.</a:t>
            </a:r>
          </a:p>
          <a:p>
            <a:endParaRPr lang="en-US" dirty="0" smtClean="0"/>
          </a:p>
          <a:p>
            <a:r>
              <a:rPr lang="en-US" dirty="0"/>
              <a:t>Actions first responders can take to protect themselves from exposure</a:t>
            </a:r>
            <a:r>
              <a:rPr lang="en-US" dirty="0" smtClean="0"/>
              <a:t>.</a:t>
            </a:r>
          </a:p>
          <a:p>
            <a:endParaRPr lang="en-US" dirty="0"/>
          </a:p>
          <a:p>
            <a:r>
              <a:rPr lang="en-US" dirty="0"/>
              <a:t>Actions first responders can take when exposure occurs</a:t>
            </a:r>
            <a:r>
              <a:rPr lang="en-US" dirty="0" smtClean="0"/>
              <a:t>.</a:t>
            </a:r>
          </a:p>
          <a:p>
            <a:endParaRPr lang="en-US" dirty="0"/>
          </a:p>
          <a:p>
            <a:r>
              <a:rPr lang="en-US" dirty="0"/>
              <a:t>Actions first responders can take when they or their partners exhibit signs of intoxication.</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52400"/>
            <a:ext cx="5334000" cy="6621780"/>
          </a:xfrm>
          <a:prstGeom prst="rect">
            <a:avLst/>
          </a:prstGeom>
        </p:spPr>
      </p:pic>
    </p:spTree>
    <p:extLst>
      <p:ext uri="{BB962C8B-B14F-4D97-AF65-F5344CB8AC3E}">
        <p14:creationId xmlns:p14="http://schemas.microsoft.com/office/powerpoint/2010/main" val="23295564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6210300" cy="792162"/>
          </a:xfrm>
        </p:spPr>
        <p:txBody>
          <a:bodyPr/>
          <a:lstStyle/>
          <a:p>
            <a:r>
              <a:rPr lang="en-US" b="1" dirty="0" smtClean="0"/>
              <a:t>Summary</a:t>
            </a:r>
            <a:endParaRPr lang="en-US" b="1" dirty="0"/>
          </a:p>
        </p:txBody>
      </p:sp>
      <p:sp>
        <p:nvSpPr>
          <p:cNvPr id="3" name="Content Placeholder 2"/>
          <p:cNvSpPr>
            <a:spLocks noGrp="1"/>
          </p:cNvSpPr>
          <p:nvPr>
            <p:ph idx="1"/>
          </p:nvPr>
        </p:nvSpPr>
        <p:spPr>
          <a:xfrm>
            <a:off x="0" y="918286"/>
            <a:ext cx="6019800" cy="5939714"/>
          </a:xfrm>
        </p:spPr>
        <p:txBody>
          <a:bodyPr>
            <a:normAutofit lnSpcReduction="10000"/>
          </a:bodyPr>
          <a:lstStyle/>
          <a:p>
            <a:r>
              <a:rPr lang="en-US" sz="2400" dirty="0" smtClean="0"/>
              <a:t>Opioid use disorders and overdose deaths continue at epidemic levels with some early indication of modulation.</a:t>
            </a:r>
          </a:p>
          <a:p>
            <a:endParaRPr lang="en-US" sz="2400" dirty="0" smtClean="0"/>
          </a:p>
          <a:p>
            <a:r>
              <a:rPr lang="en-US" sz="2400" dirty="0" smtClean="0"/>
              <a:t>Since 2012, opioid </a:t>
            </a:r>
            <a:r>
              <a:rPr lang="en-US" sz="2400" dirty="0"/>
              <a:t>prescribing rates since </a:t>
            </a:r>
            <a:r>
              <a:rPr lang="en-US" sz="2400" dirty="0" smtClean="0"/>
              <a:t>suggest physicians </a:t>
            </a:r>
            <a:r>
              <a:rPr lang="en-US" sz="2400" dirty="0"/>
              <a:t>are responding and illicit use may be a </a:t>
            </a:r>
            <a:r>
              <a:rPr lang="en-US" sz="2400" b="1" dirty="0"/>
              <a:t>stronger</a:t>
            </a:r>
            <a:r>
              <a:rPr lang="en-US" sz="2400" dirty="0"/>
              <a:t> driver of </a:t>
            </a:r>
            <a:r>
              <a:rPr lang="en-US" sz="2400" dirty="0" smtClean="0"/>
              <a:t>opioid use.</a:t>
            </a:r>
          </a:p>
          <a:p>
            <a:endParaRPr lang="en-US" sz="2800" dirty="0" smtClean="0"/>
          </a:p>
          <a:p>
            <a:r>
              <a:rPr lang="en-US" sz="2400" dirty="0" smtClean="0"/>
              <a:t>Supply-side and demand-side interventions are needed:</a:t>
            </a:r>
          </a:p>
          <a:p>
            <a:pPr lvl="2"/>
            <a:r>
              <a:rPr lang="en-US" sz="1600" dirty="0"/>
              <a:t>P</a:t>
            </a:r>
            <a:r>
              <a:rPr lang="en-US" sz="1600" dirty="0" smtClean="0"/>
              <a:t>rescribing controls by connecting physician, pharmacist, and patient electronically</a:t>
            </a:r>
          </a:p>
          <a:p>
            <a:pPr lvl="2"/>
            <a:r>
              <a:rPr lang="en-US" sz="1600" dirty="0" smtClean="0"/>
              <a:t>Promoting opioid use disorder recovery through wider availability of Medication Assisted Treatment  </a:t>
            </a:r>
          </a:p>
          <a:p>
            <a:pPr lvl="2"/>
            <a:r>
              <a:rPr lang="en-US" sz="1600" dirty="0" smtClean="0"/>
              <a:t>Increase use of </a:t>
            </a:r>
            <a:r>
              <a:rPr lang="en-US" sz="1600" i="1" dirty="0" smtClean="0"/>
              <a:t>existing</a:t>
            </a:r>
            <a:r>
              <a:rPr lang="en-US" sz="1600" dirty="0" smtClean="0"/>
              <a:t> non-opioid pain therapies</a:t>
            </a:r>
          </a:p>
          <a:p>
            <a:pPr lvl="2"/>
            <a:r>
              <a:rPr lang="en-US" sz="1600" dirty="0" smtClean="0"/>
              <a:t>Developing </a:t>
            </a:r>
            <a:r>
              <a:rPr lang="en-US" sz="1600" i="1" dirty="0" smtClean="0"/>
              <a:t>new</a:t>
            </a:r>
            <a:r>
              <a:rPr lang="en-US" sz="1600" dirty="0" smtClean="0"/>
              <a:t> non-opioid pain therapies</a:t>
            </a:r>
          </a:p>
          <a:p>
            <a:pPr lvl="2"/>
            <a:r>
              <a:rPr lang="en-US" sz="1600" dirty="0" smtClean="0"/>
              <a:t>Interrupting illicit supply chains</a:t>
            </a:r>
          </a:p>
          <a:p>
            <a:endParaRPr lang="en-US" sz="2800" dirty="0"/>
          </a:p>
          <a:p>
            <a:endParaRPr lang="en-US" sz="2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04800"/>
            <a:ext cx="2701688" cy="6400800"/>
          </a:xfrm>
          <a:prstGeom prst="rect">
            <a:avLst/>
          </a:prstGeom>
        </p:spPr>
      </p:pic>
    </p:spTree>
    <p:extLst>
      <p:ext uri="{BB962C8B-B14F-4D97-AF65-F5344CB8AC3E}">
        <p14:creationId xmlns:p14="http://schemas.microsoft.com/office/powerpoint/2010/main" val="34759585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228600" y="685800"/>
            <a:ext cx="8763000" cy="6324600"/>
          </a:xfrm>
        </p:spPr>
        <p:txBody>
          <a:bodyPr>
            <a:normAutofit fontScale="70000" lnSpcReduction="20000"/>
          </a:bodyPr>
          <a:lstStyle/>
          <a:p>
            <a:r>
              <a:rPr lang="en-US" sz="2300" dirty="0" smtClean="0"/>
              <a:t>Ahmed FB et al. Provisional drug overdose death counts. National Center for Health Statistics, 2018.</a:t>
            </a:r>
          </a:p>
          <a:p>
            <a:endParaRPr lang="en-US" sz="2300" dirty="0"/>
          </a:p>
          <a:p>
            <a:r>
              <a:rPr lang="en-US" sz="2300" dirty="0" smtClean="0"/>
              <a:t>Al-Hasani, R. et al. </a:t>
            </a:r>
            <a:r>
              <a:rPr lang="en-US" sz="2300" dirty="0"/>
              <a:t>Molecular </a:t>
            </a:r>
            <a:r>
              <a:rPr lang="en-US" sz="2300" dirty="0" smtClean="0"/>
              <a:t>mechanisms </a:t>
            </a:r>
            <a:r>
              <a:rPr lang="en-US" sz="2300" dirty="0"/>
              <a:t>of </a:t>
            </a:r>
            <a:r>
              <a:rPr lang="en-US" sz="2300" dirty="0" smtClean="0"/>
              <a:t>opioid receptor-dependent signaling and </a:t>
            </a:r>
            <a:r>
              <a:rPr lang="en-US" sz="2300" dirty="0"/>
              <a:t>b</a:t>
            </a:r>
            <a:r>
              <a:rPr lang="en-US" sz="2300" dirty="0" smtClean="0"/>
              <a:t>ehavior. </a:t>
            </a:r>
            <a:r>
              <a:rPr lang="en-US" sz="2300" i="1" dirty="0" smtClean="0"/>
              <a:t>Anesthesiology</a:t>
            </a:r>
            <a:r>
              <a:rPr lang="en-US" sz="2300" dirty="0"/>
              <a:t>. </a:t>
            </a:r>
            <a:r>
              <a:rPr lang="en-US" sz="2300" dirty="0" smtClean="0"/>
              <a:t>2011; </a:t>
            </a:r>
            <a:r>
              <a:rPr lang="en-US" sz="2300" dirty="0"/>
              <a:t>115(6): 1363–1381</a:t>
            </a:r>
            <a:r>
              <a:rPr lang="en-US" sz="2300" dirty="0" smtClean="0"/>
              <a:t>.</a:t>
            </a:r>
          </a:p>
          <a:p>
            <a:endParaRPr lang="en-US" sz="2300" dirty="0" smtClean="0"/>
          </a:p>
          <a:p>
            <a:r>
              <a:rPr lang="en-US" sz="2300" dirty="0" smtClean="0"/>
              <a:t>American Association </a:t>
            </a:r>
            <a:r>
              <a:rPr lang="en-US" sz="2300" dirty="0"/>
              <a:t>of </a:t>
            </a:r>
            <a:r>
              <a:rPr lang="en-US" sz="2300" dirty="0" smtClean="0"/>
              <a:t>Poison Controls Centers. 2016 Annual Report. https</a:t>
            </a:r>
            <a:r>
              <a:rPr lang="en-US" sz="2300" dirty="0"/>
              <a:t>://aapcc.s3.amazonaws.com/pdfs/annual_reports/12_21_2017_2016_Annua.pdf</a:t>
            </a:r>
            <a:endParaRPr lang="en-US" sz="2300" dirty="0" smtClean="0"/>
          </a:p>
          <a:p>
            <a:endParaRPr lang="en-US" sz="2300" dirty="0"/>
          </a:p>
          <a:p>
            <a:r>
              <a:rPr lang="en-US" sz="2300" dirty="0" smtClean="0"/>
              <a:t>Birnbaum</a:t>
            </a:r>
            <a:r>
              <a:rPr lang="en-US" sz="2300" dirty="0"/>
              <a:t>, H. et al. </a:t>
            </a:r>
            <a:r>
              <a:rPr lang="en-US" sz="2300" dirty="0" smtClean="0"/>
              <a:t>Societal </a:t>
            </a:r>
            <a:r>
              <a:rPr lang="en-US" sz="2300" dirty="0"/>
              <a:t>costs of prescription opioid abuse, dependence, and misuse in the United States. </a:t>
            </a:r>
            <a:r>
              <a:rPr lang="en-US" sz="2300" i="1" dirty="0"/>
              <a:t>Pain </a:t>
            </a:r>
            <a:r>
              <a:rPr lang="en-US" sz="2300" i="1" dirty="0" smtClean="0"/>
              <a:t>Medicine</a:t>
            </a:r>
            <a:r>
              <a:rPr lang="en-US" sz="2300" dirty="0" smtClean="0"/>
              <a:t>. 2011;12(4</a:t>
            </a:r>
            <a:r>
              <a:rPr lang="en-US" sz="2300" dirty="0"/>
              <a:t>): 657–667</a:t>
            </a:r>
            <a:r>
              <a:rPr lang="en-US" sz="2300" dirty="0" smtClean="0"/>
              <a:t>.</a:t>
            </a:r>
          </a:p>
          <a:p>
            <a:endParaRPr lang="en-US" sz="2300" dirty="0"/>
          </a:p>
          <a:p>
            <a:r>
              <a:rPr lang="en-US" sz="2300" dirty="0"/>
              <a:t>Center for Behavioral Health Statistics and Quality (CBHSQ). </a:t>
            </a:r>
            <a:r>
              <a:rPr lang="en-US" sz="2300" i="1" dirty="0"/>
              <a:t>2015 National Survey on Drug Use and Health: Detailed Tables</a:t>
            </a:r>
            <a:r>
              <a:rPr lang="en-US" sz="2300" dirty="0"/>
              <a:t>. Rockville, MD: Substance Abuse and Mental Health Services Administration; 2016. </a:t>
            </a:r>
            <a:endParaRPr lang="en-US" sz="2300" dirty="0" smtClean="0"/>
          </a:p>
          <a:p>
            <a:endParaRPr lang="en-US" sz="2300" dirty="0"/>
          </a:p>
          <a:p>
            <a:r>
              <a:rPr lang="en-US" sz="2300" dirty="0" smtClean="0"/>
              <a:t>Center for Disease Control </a:t>
            </a:r>
            <a:r>
              <a:rPr lang="en-US" sz="2300" dirty="0"/>
              <a:t>and Prevention. </a:t>
            </a:r>
            <a:r>
              <a:rPr lang="en-US" sz="2300" dirty="0" smtClean="0"/>
              <a:t>Guidelines for Prescribing Opioids for Chronic Pain. </a:t>
            </a:r>
            <a:r>
              <a:rPr lang="en-US" sz="2300" i="1" dirty="0" smtClean="0"/>
              <a:t>MMWR. </a:t>
            </a:r>
            <a:r>
              <a:rPr lang="en-US" sz="2300" i="1" dirty="0"/>
              <a:t>Recommendations and </a:t>
            </a:r>
            <a:r>
              <a:rPr lang="en-US" sz="2300" i="1" dirty="0" smtClean="0"/>
              <a:t>Reports</a:t>
            </a:r>
            <a:r>
              <a:rPr lang="en-US" sz="2300" dirty="0" smtClean="0"/>
              <a:t>. March </a:t>
            </a:r>
            <a:r>
              <a:rPr lang="en-US" sz="2300" dirty="0"/>
              <a:t>18, </a:t>
            </a:r>
            <a:r>
              <a:rPr lang="en-US" sz="2300" dirty="0" smtClean="0"/>
              <a:t>2016;65(1):1–49</a:t>
            </a:r>
            <a:r>
              <a:rPr lang="en-US" sz="2300" dirty="0"/>
              <a:t>. </a:t>
            </a:r>
            <a:endParaRPr lang="en-US" sz="2300" dirty="0" smtClean="0"/>
          </a:p>
          <a:p>
            <a:r>
              <a:rPr lang="en-US" sz="2300" dirty="0"/>
              <a:t>Centers for Disease Control </a:t>
            </a:r>
            <a:r>
              <a:rPr lang="en-US" sz="2300" dirty="0" smtClean="0"/>
              <a:t>and Prevention</a:t>
            </a:r>
            <a:r>
              <a:rPr lang="en-US" sz="2300" dirty="0"/>
              <a:t>. </a:t>
            </a:r>
            <a:r>
              <a:rPr lang="en-US" sz="2300" i="1" dirty="0" smtClean="0"/>
              <a:t>2018 Annual Surveillance Report </a:t>
            </a:r>
            <a:r>
              <a:rPr lang="en-US" sz="2300" i="1" dirty="0"/>
              <a:t>of Drug-Related </a:t>
            </a:r>
            <a:r>
              <a:rPr lang="en-US" sz="2300" i="1" dirty="0" smtClean="0"/>
              <a:t>Risks and </a:t>
            </a:r>
            <a:r>
              <a:rPr lang="en-US" sz="2300" i="1" dirty="0"/>
              <a:t>Outcomes — United </a:t>
            </a:r>
            <a:r>
              <a:rPr lang="en-US" sz="2300" i="1" dirty="0" smtClean="0"/>
              <a:t>States</a:t>
            </a:r>
            <a:r>
              <a:rPr lang="en-US" sz="2300" dirty="0" smtClean="0"/>
              <a:t>. </a:t>
            </a:r>
            <a:r>
              <a:rPr lang="en-US" sz="2300" dirty="0"/>
              <a:t>Surveillance </a:t>
            </a:r>
            <a:r>
              <a:rPr lang="en-US" sz="2300" dirty="0" smtClean="0"/>
              <a:t>Special Report. </a:t>
            </a:r>
            <a:r>
              <a:rPr lang="en-US" sz="2300" dirty="0"/>
              <a:t>Centers for </a:t>
            </a:r>
            <a:r>
              <a:rPr lang="en-US" sz="2300" dirty="0" smtClean="0"/>
              <a:t>Disease Control </a:t>
            </a:r>
            <a:r>
              <a:rPr lang="en-US" sz="2300" dirty="0"/>
              <a:t>and Prevention, U.S</a:t>
            </a:r>
            <a:r>
              <a:rPr lang="en-US" sz="2300" dirty="0" smtClean="0"/>
              <a:t>. Department </a:t>
            </a:r>
            <a:r>
              <a:rPr lang="en-US" sz="2300" dirty="0"/>
              <a:t>of Health and </a:t>
            </a:r>
            <a:r>
              <a:rPr lang="en-US" sz="2300" dirty="0" smtClean="0"/>
              <a:t>Human Services</a:t>
            </a:r>
            <a:r>
              <a:rPr lang="en-US" sz="2300" dirty="0"/>
              <a:t>. Published August 31</a:t>
            </a:r>
            <a:r>
              <a:rPr lang="en-US" sz="2300" dirty="0" smtClean="0"/>
              <a:t>, 2018. </a:t>
            </a:r>
          </a:p>
          <a:p>
            <a:endParaRPr lang="en-US" sz="2300" dirty="0" smtClean="0"/>
          </a:p>
          <a:p>
            <a:r>
              <a:rPr lang="en-US" sz="2300" dirty="0" smtClean="0"/>
              <a:t>Chang AK et al. Effect of a single does of oral opioid and non-opioid analgesics on acute extremity pain in the emergency department.  JAMA. 2017;318(17):1661-1667.</a:t>
            </a:r>
          </a:p>
          <a:p>
            <a:endParaRPr lang="en-US" sz="2300" dirty="0"/>
          </a:p>
          <a:p>
            <a:r>
              <a:rPr lang="en-US" sz="2300" dirty="0" smtClean="0"/>
              <a:t>Cheng M et al. Comparison of opioid-related deaths by work-related injury. </a:t>
            </a:r>
            <a:r>
              <a:rPr lang="en-US" sz="2300" i="1" dirty="0" smtClean="0"/>
              <a:t>AJIM. </a:t>
            </a:r>
            <a:r>
              <a:rPr lang="en-US" sz="2300" dirty="0" smtClean="0"/>
              <a:t>2013;56(3):308-316.</a:t>
            </a:r>
          </a:p>
          <a:p>
            <a:endParaRPr lang="en-US" sz="2100" dirty="0" smtClean="0"/>
          </a:p>
          <a:p>
            <a:endParaRPr lang="en-US" sz="2100" dirty="0" smtClean="0"/>
          </a:p>
          <a:p>
            <a:endParaRPr lang="en-US" sz="2600" dirty="0" smtClean="0"/>
          </a:p>
          <a:p>
            <a:endParaRPr lang="en-US" dirty="0"/>
          </a:p>
          <a:p>
            <a:endParaRPr lang="en-US" dirty="0"/>
          </a:p>
        </p:txBody>
      </p:sp>
    </p:spTree>
    <p:extLst>
      <p:ext uri="{BB962C8B-B14F-4D97-AF65-F5344CB8AC3E}">
        <p14:creationId xmlns:p14="http://schemas.microsoft.com/office/powerpoint/2010/main" val="21904437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76200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219075" y="609600"/>
            <a:ext cx="8686800" cy="6172200"/>
          </a:xfrm>
        </p:spPr>
        <p:txBody>
          <a:bodyPr>
            <a:noAutofit/>
          </a:bodyPr>
          <a:lstStyle/>
          <a:p>
            <a:r>
              <a:rPr lang="en-US" sz="1600" dirty="0"/>
              <a:t>Chou et al. Management of suspected opioid overdose with Naloxone in out-of-hospital settings. </a:t>
            </a:r>
            <a:r>
              <a:rPr lang="en-US" sz="1600" i="1" dirty="0"/>
              <a:t>Annals Internal Medicine</a:t>
            </a:r>
            <a:r>
              <a:rPr lang="en-US" sz="1600" dirty="0"/>
              <a:t>. 2017;167:867-875</a:t>
            </a:r>
            <a:r>
              <a:rPr lang="en-US" sz="1600" dirty="0" smtClean="0"/>
              <a:t>.</a:t>
            </a:r>
          </a:p>
          <a:p>
            <a:endParaRPr lang="en-US" sz="1600" dirty="0"/>
          </a:p>
          <a:p>
            <a:r>
              <a:rPr lang="en-US" sz="1600" dirty="0" smtClean="0"/>
              <a:t>Compton WM et al. Relationship between nonmedical prescription-opioid use and heroin use. </a:t>
            </a:r>
            <a:r>
              <a:rPr lang="en-US" sz="1600" i="1" dirty="0" smtClean="0"/>
              <a:t>NEJM</a:t>
            </a:r>
            <a:r>
              <a:rPr lang="en-US" sz="1600" dirty="0" smtClean="0"/>
              <a:t>. 2016;374(2):154-163.</a:t>
            </a:r>
          </a:p>
          <a:p>
            <a:endParaRPr lang="en-US" sz="1600" dirty="0"/>
          </a:p>
          <a:p>
            <a:r>
              <a:rPr lang="en-US" sz="1600" dirty="0" smtClean="0"/>
              <a:t>Connery</a:t>
            </a:r>
            <a:r>
              <a:rPr lang="en-US" sz="1600" dirty="0"/>
              <a:t>, HS. Medication-assisted treatment of opioid use disorder: review of the evidence and future direction. </a:t>
            </a:r>
            <a:r>
              <a:rPr lang="en-US" sz="1600" i="1" dirty="0"/>
              <a:t>Harv Rev Psychiatry </a:t>
            </a:r>
            <a:r>
              <a:rPr lang="en-US" sz="1600" dirty="0"/>
              <a:t>2015;23(2)63-75</a:t>
            </a:r>
            <a:r>
              <a:rPr lang="en-US" sz="1600" dirty="0" smtClean="0"/>
              <a:t>.</a:t>
            </a:r>
          </a:p>
          <a:p>
            <a:endParaRPr lang="en-US" sz="1600" dirty="0"/>
          </a:p>
          <a:p>
            <a:r>
              <a:rPr lang="en-US" sz="1600" dirty="0" smtClean="0"/>
              <a:t>Dembe A et al. Opioid use and dosing in the workers’ compensation setting. A comparative review and new data from Ohio. </a:t>
            </a:r>
            <a:r>
              <a:rPr lang="en-US" sz="1600" i="1" dirty="0" smtClean="0"/>
              <a:t>AJIM</a:t>
            </a:r>
            <a:r>
              <a:rPr lang="en-US" sz="1600" dirty="0" smtClean="0"/>
              <a:t>. 2012;55(4):313-324</a:t>
            </a:r>
            <a:endParaRPr lang="en-US" sz="1600" dirty="0"/>
          </a:p>
          <a:p>
            <a:endParaRPr lang="en-US" sz="1600" dirty="0"/>
          </a:p>
          <a:p>
            <a:r>
              <a:rPr lang="en-US" sz="1600" dirty="0"/>
              <a:t>Dowell, D. et al. CDC Guideline for Prescribing Opioids for Chronic Pain — United States, 2016. </a:t>
            </a:r>
            <a:r>
              <a:rPr lang="en-US" sz="1600" i="1" dirty="0"/>
              <a:t>MMWR Recomm Rep </a:t>
            </a:r>
            <a:r>
              <a:rPr lang="en-US" sz="1600" dirty="0"/>
              <a:t>2016;65(No. RR-1):1–49</a:t>
            </a:r>
            <a:r>
              <a:rPr lang="en-US" sz="1600" dirty="0" smtClean="0"/>
              <a:t>.</a:t>
            </a:r>
          </a:p>
          <a:p>
            <a:endParaRPr lang="en-US" sz="1600" dirty="0"/>
          </a:p>
          <a:p>
            <a:r>
              <a:rPr lang="en-US" sz="1600" dirty="0" smtClean="0"/>
              <a:t>Dowell</a:t>
            </a:r>
            <a:r>
              <a:rPr lang="en-US" sz="1600" dirty="0"/>
              <a:t>, D. et al.</a:t>
            </a:r>
            <a:r>
              <a:rPr lang="en-US" sz="1600" b="1" dirty="0"/>
              <a:t> </a:t>
            </a:r>
            <a:r>
              <a:rPr lang="en-US" sz="1600" dirty="0"/>
              <a:t>Contribution of opioid-involved poisoning to the change in life expectancy in the United States, 2000-2015  </a:t>
            </a:r>
            <a:r>
              <a:rPr lang="en-US" sz="1600" i="1" dirty="0"/>
              <a:t>JAMA</a:t>
            </a:r>
            <a:r>
              <a:rPr lang="en-US" sz="1600" dirty="0"/>
              <a:t>. 2017;318(11):1065-1067</a:t>
            </a:r>
            <a:r>
              <a:rPr lang="en-US" sz="1600" dirty="0" smtClean="0"/>
              <a:t>.</a:t>
            </a:r>
          </a:p>
          <a:p>
            <a:endParaRPr lang="en-US" sz="1600" dirty="0"/>
          </a:p>
          <a:p>
            <a:r>
              <a:rPr lang="en-US" sz="1600" dirty="0" smtClean="0"/>
              <a:t>Dowell D. Underlying factors in drug overdose deaths. </a:t>
            </a:r>
            <a:r>
              <a:rPr lang="en-US" sz="1600" i="1" dirty="0" smtClean="0"/>
              <a:t>JAMA</a:t>
            </a:r>
            <a:r>
              <a:rPr lang="en-US" sz="1600" dirty="0" smtClean="0"/>
              <a:t>. 2017;318(23):2295-2296.</a:t>
            </a:r>
          </a:p>
          <a:p>
            <a:endParaRPr lang="en-US" sz="1600" dirty="0" smtClean="0"/>
          </a:p>
          <a:p>
            <a:r>
              <a:rPr lang="en-US" sz="1600" dirty="0" smtClean="0"/>
              <a:t>Franklin GM et al. Early opioid prescription and subsequent disability among workers with back injuries. </a:t>
            </a:r>
            <a:r>
              <a:rPr lang="en-US" sz="1600" i="1" dirty="0" smtClean="0"/>
              <a:t>Spine. </a:t>
            </a:r>
            <a:r>
              <a:rPr lang="en-US" sz="1600" dirty="0" smtClean="0"/>
              <a:t>33(2):199-204.</a:t>
            </a:r>
          </a:p>
          <a:p>
            <a:endParaRPr lang="en-US" sz="1600" dirty="0"/>
          </a:p>
          <a:p>
            <a:endParaRPr lang="en-US" sz="1600" dirty="0" smtClean="0"/>
          </a:p>
          <a:p>
            <a:endParaRPr lang="en-US" sz="1600" dirty="0"/>
          </a:p>
        </p:txBody>
      </p:sp>
    </p:spTree>
    <p:extLst>
      <p:ext uri="{BB962C8B-B14F-4D97-AF65-F5344CB8AC3E}">
        <p14:creationId xmlns:p14="http://schemas.microsoft.com/office/powerpoint/2010/main" val="3899575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
            <a:ext cx="8229600" cy="83820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228600" y="685800"/>
            <a:ext cx="8839200" cy="6172200"/>
          </a:xfrm>
        </p:spPr>
        <p:txBody>
          <a:bodyPr>
            <a:noAutofit/>
          </a:bodyPr>
          <a:lstStyle/>
          <a:p>
            <a:r>
              <a:rPr lang="en-US" sz="1600" dirty="0" smtClean="0"/>
              <a:t>Guy </a:t>
            </a:r>
            <a:r>
              <a:rPr lang="en-US" sz="1600" dirty="0"/>
              <a:t>GP et al. Vital signs: changes in opioid prescribing in the U.S., 2006-2015. </a:t>
            </a:r>
            <a:r>
              <a:rPr lang="en-US" sz="1600" i="1" dirty="0"/>
              <a:t>MMWR</a:t>
            </a:r>
            <a:r>
              <a:rPr lang="en-US" sz="1600" dirty="0"/>
              <a:t>. 2017;66(26):</a:t>
            </a:r>
            <a:r>
              <a:rPr lang="en-US" sz="1600" dirty="0" smtClean="0"/>
              <a:t>697-704.</a:t>
            </a:r>
          </a:p>
          <a:p>
            <a:endParaRPr lang="en-US" sz="1600" dirty="0"/>
          </a:p>
          <a:p>
            <a:r>
              <a:rPr lang="en-US" sz="1600" dirty="0" smtClean="0"/>
              <a:t>Halford </a:t>
            </a:r>
            <a:r>
              <a:rPr lang="en-US" sz="1600" dirty="0"/>
              <a:t>B. Looking beyond opioids for safer pain relief. CEN/ACS. November 13, 2017</a:t>
            </a:r>
            <a:r>
              <a:rPr lang="en-US" sz="1600" dirty="0" smtClean="0"/>
              <a:t>.</a:t>
            </a:r>
          </a:p>
          <a:p>
            <a:endParaRPr lang="en-US" sz="1600" dirty="0"/>
          </a:p>
          <a:p>
            <a:r>
              <a:rPr lang="en-US" sz="1600" dirty="0"/>
              <a:t>Hauser, W. et al. The opioid epidemic and the long term opioid therapy for chronic non-cancer pain revisited: A transatlantic perspective. </a:t>
            </a:r>
            <a:r>
              <a:rPr lang="en-US" sz="1600" i="1" dirty="0"/>
              <a:t>Pain Management. </a:t>
            </a:r>
            <a:r>
              <a:rPr lang="en-US" sz="1600" dirty="0"/>
              <a:t>2016; 6(3):249-263</a:t>
            </a:r>
            <a:r>
              <a:rPr lang="en-US" sz="1600" dirty="0" smtClean="0"/>
              <a:t>.</a:t>
            </a:r>
          </a:p>
          <a:p>
            <a:endParaRPr lang="en-US" sz="1600" dirty="0" smtClean="0"/>
          </a:p>
          <a:p>
            <a:r>
              <a:rPr lang="en-US" sz="1600" dirty="0" smtClean="0"/>
              <a:t>Hedegaard H et al. Drug overdose deaths in the United States, 1999-2016. NCHS Data Brief, No. 294, Dec 2017</a:t>
            </a:r>
          </a:p>
          <a:p>
            <a:endParaRPr lang="en-US" sz="1600" dirty="0"/>
          </a:p>
          <a:p>
            <a:r>
              <a:rPr lang="en-US" sz="1600" dirty="0" smtClean="0"/>
              <a:t>Hiolski </a:t>
            </a:r>
            <a:r>
              <a:rPr lang="en-US" sz="1600" dirty="0"/>
              <a:t>E. Powerful detection technology for powerful new street drugs. CEN/ACS. November 13, 2017</a:t>
            </a:r>
            <a:r>
              <a:rPr lang="en-US" sz="1600" dirty="0" smtClean="0"/>
              <a:t>.</a:t>
            </a:r>
          </a:p>
          <a:p>
            <a:endParaRPr lang="en-US" sz="1600" dirty="0"/>
          </a:p>
          <a:p>
            <a:r>
              <a:rPr lang="en-US" sz="1600" dirty="0" smtClean="0"/>
              <a:t>Howard J &amp; Hornsby-Myers J et al. Fentanyls and the safety of first responders: science and recommendations. AJIM. 2018:1-7.</a:t>
            </a:r>
          </a:p>
          <a:p>
            <a:endParaRPr lang="en-US" sz="1600" dirty="0"/>
          </a:p>
          <a:p>
            <a:r>
              <a:rPr lang="en-US" sz="1600" dirty="0" smtClean="0"/>
              <a:t>Hughes</a:t>
            </a:r>
            <a:r>
              <a:rPr lang="en-US" sz="1600" dirty="0"/>
              <a:t>, A. et al. 2016. Prescription Drug Use and Misuse in the United States: Results from the 2015 National Survey on Drug Use and Health. SAMHSA</a:t>
            </a:r>
            <a:r>
              <a:rPr lang="en-US" sz="1600" dirty="0" smtClean="0"/>
              <a:t>.</a:t>
            </a:r>
          </a:p>
          <a:p>
            <a:endParaRPr lang="en-US" sz="1600" dirty="0"/>
          </a:p>
          <a:p>
            <a:r>
              <a:rPr lang="en-US" sz="1600" dirty="0" smtClean="0"/>
              <a:t>Katz</a:t>
            </a:r>
            <a:r>
              <a:rPr lang="en-US" sz="1600" dirty="0"/>
              <a:t>, J. 2017, August 10. Short answers to hard questions about the opioid crisis. New York Times. https://</a:t>
            </a:r>
            <a:r>
              <a:rPr lang="en-US" sz="1600" dirty="0" smtClean="0"/>
              <a:t>www.nytimes.com/interactive/2017/08/03/upshot/opioid-drug-overdose-epidemic.html</a:t>
            </a:r>
          </a:p>
          <a:p>
            <a:endParaRPr lang="en-US" sz="1600" dirty="0"/>
          </a:p>
          <a:p>
            <a:r>
              <a:rPr lang="en-US" sz="1600" dirty="0" smtClean="0"/>
              <a:t>Katz </a:t>
            </a:r>
            <a:r>
              <a:rPr lang="en-US" sz="1600" dirty="0"/>
              <a:t>J. 2017, June 5. Drug deaths in American are rising faster than ever. </a:t>
            </a:r>
            <a:r>
              <a:rPr lang="en-US" sz="1600" i="1" dirty="0"/>
              <a:t>New York Times</a:t>
            </a:r>
            <a:r>
              <a:rPr lang="en-US" sz="1600" dirty="0"/>
              <a:t>. https://</a:t>
            </a:r>
            <a:r>
              <a:rPr lang="en-US" sz="1600" dirty="0" smtClean="0"/>
              <a:t>www.nytimes.com/interactive/2017/06/05/upshot/opioid-epidemic-drug-overdose-deaths-are-rising-faster-than-ever.html</a:t>
            </a:r>
          </a:p>
          <a:p>
            <a:endParaRPr lang="en-US" sz="1600" dirty="0"/>
          </a:p>
          <a:p>
            <a:endParaRPr lang="en-US" sz="1600" dirty="0"/>
          </a:p>
          <a:p>
            <a:endParaRPr lang="en-US" sz="1600" dirty="0"/>
          </a:p>
          <a:p>
            <a:endParaRPr lang="en-US" sz="1600" dirty="0" smtClean="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3850551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76200" y="762000"/>
            <a:ext cx="8991600" cy="6019800"/>
          </a:xfrm>
        </p:spPr>
        <p:txBody>
          <a:bodyPr>
            <a:noAutofit/>
          </a:bodyPr>
          <a:lstStyle/>
          <a:p>
            <a:r>
              <a:rPr lang="en-US" sz="1600" dirty="0" smtClean="0"/>
              <a:t>Katz </a:t>
            </a:r>
            <a:r>
              <a:rPr lang="en-US" sz="1600" dirty="0"/>
              <a:t>J. 2017, June 5. Drug deaths in American are rising faster than ever. </a:t>
            </a:r>
            <a:r>
              <a:rPr lang="en-US" sz="1600" i="1" dirty="0"/>
              <a:t>New York Times</a:t>
            </a:r>
            <a:r>
              <a:rPr lang="en-US" sz="1600" dirty="0"/>
              <a:t>. https://www.nytimes.com/interactive/2017/06/05/upshot/opioid-epidemic-drug-overdose-dea</a:t>
            </a:r>
            <a:endParaRPr lang="en-US" sz="1600" dirty="0" smtClean="0"/>
          </a:p>
          <a:p>
            <a:endParaRPr lang="en-US" sz="1600" dirty="0" smtClean="0"/>
          </a:p>
          <a:p>
            <a:r>
              <a:rPr lang="en-US" sz="1600" dirty="0" smtClean="0"/>
              <a:t>Kiang MV et al. 2019. Assessment of changes in the geographical distribution of opioid-related mortality across the United States by opioid type. JAMA Open Network. Doi:10.1001/jamanetworkopen.2019.0040 </a:t>
            </a:r>
            <a:endParaRPr lang="en-US" sz="1600" dirty="0"/>
          </a:p>
          <a:p>
            <a:endParaRPr lang="en-US" sz="1600" dirty="0" smtClean="0"/>
          </a:p>
          <a:p>
            <a:r>
              <a:rPr lang="en-US" sz="1600" dirty="0" err="1" smtClean="0"/>
              <a:t>Kochanek</a:t>
            </a:r>
            <a:r>
              <a:rPr lang="en-US" sz="1600" dirty="0" smtClean="0"/>
              <a:t> </a:t>
            </a:r>
            <a:r>
              <a:rPr lang="en-US" sz="1600" dirty="0"/>
              <a:t>KD et al. 2016. Mortality in the U.S., NCHS Data Brief 293. December, 2017. https://www.cdc.gov/nchs/data/databriefs/db293.pdf</a:t>
            </a:r>
          </a:p>
          <a:p>
            <a:endParaRPr lang="en-US" sz="1600" dirty="0" smtClean="0"/>
          </a:p>
          <a:p>
            <a:r>
              <a:rPr lang="en-US" sz="1600" dirty="0" smtClean="0"/>
              <a:t>Kowalski-McGraw </a:t>
            </a:r>
            <a:r>
              <a:rPr lang="en-US" sz="1600" dirty="0"/>
              <a:t>M et al. Characterizing the interrelationships of prescription opioid and benzodiazepine drugs with worker health and workplace hazards. JOEM. 2017;59;1114-1126</a:t>
            </a:r>
            <a:r>
              <a:rPr lang="en-US" sz="1600" dirty="0" smtClean="0"/>
              <a:t>.</a:t>
            </a:r>
          </a:p>
          <a:p>
            <a:endParaRPr lang="en-US" sz="1600" dirty="0"/>
          </a:p>
          <a:p>
            <a:r>
              <a:rPr lang="en-US" sz="1600" dirty="0" smtClean="0"/>
              <a:t>Krueger AB. Where have all the workers gone? An inquiry into the decline of the U.S. labor force participation rate. Brookings Papers, </a:t>
            </a:r>
            <a:r>
              <a:rPr lang="en-US" sz="1600" dirty="0"/>
              <a:t>2017. https://www.brookings.edu/wp-content/uploads/2017/09/1_krueger.pdf</a:t>
            </a:r>
            <a:endParaRPr lang="en-US" sz="1600" dirty="0" smtClean="0"/>
          </a:p>
          <a:p>
            <a:endParaRPr lang="en-US" sz="1600" dirty="0"/>
          </a:p>
          <a:p>
            <a:r>
              <a:rPr lang="en-US" sz="1600" dirty="0" smtClean="0"/>
              <a:t>Macy </a:t>
            </a:r>
            <a:r>
              <a:rPr lang="en-US" sz="1600" dirty="0"/>
              <a:t>B. Dopesick: Dealers, Doctors and the Drug Company that Addicted America. New York, NY: Little, Brown and Company, 2018</a:t>
            </a:r>
            <a:r>
              <a:rPr lang="en-US" sz="1600" dirty="0" smtClean="0"/>
              <a:t>.</a:t>
            </a:r>
          </a:p>
          <a:p>
            <a:endParaRPr lang="en-US" sz="1600" dirty="0"/>
          </a:p>
          <a:p>
            <a:r>
              <a:rPr lang="en-US" sz="1600" dirty="0" smtClean="0"/>
              <a:t>Lipton </a:t>
            </a:r>
            <a:r>
              <a:rPr lang="en-US" sz="1600" dirty="0"/>
              <a:t>B et al. Workers compensation prescription drug study 2013 update. Retrieved from National Council on Compensation Insurance Inc. (2013, August). </a:t>
            </a:r>
            <a:endParaRPr lang="en-US" sz="1600" dirty="0" smtClean="0"/>
          </a:p>
          <a:p>
            <a:endParaRPr lang="en-US" sz="1600" dirty="0"/>
          </a:p>
          <a:p>
            <a:r>
              <a:rPr lang="en-US" sz="1600" dirty="0" smtClean="0"/>
              <a:t>Manchikanti</a:t>
            </a:r>
            <a:r>
              <a:rPr lang="en-US" sz="1600" dirty="0"/>
              <a:t>, L. et al. Opioid epidemic in the United States. </a:t>
            </a:r>
            <a:r>
              <a:rPr lang="en-US" sz="1600" i="1" dirty="0"/>
              <a:t>Pain Physician. </a:t>
            </a:r>
            <a:r>
              <a:rPr lang="en-US" sz="1600" dirty="0"/>
              <a:t>2012;15:ES9-ES</a:t>
            </a:r>
            <a:r>
              <a:rPr lang="en-US" sz="1600" dirty="0" smtClean="0"/>
              <a:t>.</a:t>
            </a:r>
            <a:endParaRPr lang="en-US" sz="1600" dirty="0"/>
          </a:p>
        </p:txBody>
      </p:sp>
    </p:spTree>
    <p:extLst>
      <p:ext uri="{BB962C8B-B14F-4D97-AF65-F5344CB8AC3E}">
        <p14:creationId xmlns:p14="http://schemas.microsoft.com/office/powerpoint/2010/main" val="26817932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67529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152400" y="751490"/>
            <a:ext cx="8839200" cy="6106510"/>
          </a:xfrm>
        </p:spPr>
        <p:txBody>
          <a:bodyPr>
            <a:noAutofit/>
          </a:bodyPr>
          <a:lstStyle/>
          <a:p>
            <a:r>
              <a:rPr lang="en-US" sz="1600" dirty="0" err="1"/>
              <a:t>Manchikanti</a:t>
            </a:r>
            <a:r>
              <a:rPr lang="en-US" sz="1600" dirty="0"/>
              <a:t>, L. et al. Opioid epidemic in the United States. </a:t>
            </a:r>
            <a:r>
              <a:rPr lang="en-US" sz="1600" i="1" dirty="0"/>
              <a:t>Pain Physician. </a:t>
            </a:r>
            <a:r>
              <a:rPr lang="en-US" sz="1600" dirty="0"/>
              <a:t>2012;15:ES9-ES</a:t>
            </a:r>
            <a:r>
              <a:rPr lang="en-US" sz="1600" dirty="0" smtClean="0"/>
              <a:t>.</a:t>
            </a:r>
          </a:p>
          <a:p>
            <a:endParaRPr lang="en-US" sz="1600" dirty="0"/>
          </a:p>
          <a:p>
            <a:r>
              <a:rPr lang="en-US" sz="1600" dirty="0" smtClean="0"/>
              <a:t>Massachusetts </a:t>
            </a:r>
            <a:r>
              <a:rPr lang="en-US" sz="1600" dirty="0"/>
              <a:t>Department of Public Health, Occupational Health Surveillance Program (2018): Opioid-related Overdose Deaths in Massachusetts by Industry and Occupation, 2011-2015</a:t>
            </a:r>
          </a:p>
          <a:p>
            <a:endParaRPr lang="en-US" sz="1600" dirty="0" smtClean="0"/>
          </a:p>
          <a:p>
            <a:r>
              <a:rPr lang="en-US" sz="1600" dirty="0" smtClean="0"/>
              <a:t>Mattick</a:t>
            </a:r>
            <a:r>
              <a:rPr lang="en-US" sz="1600" dirty="0"/>
              <a:t>, RP. et al., Methadone maintenance therapy versus no opioid replacement therapy for opioid dependence,” </a:t>
            </a:r>
            <a:r>
              <a:rPr lang="en-US" sz="1600" i="1" dirty="0"/>
              <a:t>Cochrane Database of Systematic Reviews </a:t>
            </a:r>
            <a:r>
              <a:rPr lang="en-US" sz="1600" dirty="0"/>
              <a:t>3 (2009):38</a:t>
            </a:r>
            <a:r>
              <a:rPr lang="en-US" sz="1600" dirty="0" smtClean="0"/>
              <a:t>.</a:t>
            </a:r>
          </a:p>
          <a:p>
            <a:endParaRPr lang="en-US" sz="1600" dirty="0"/>
          </a:p>
          <a:p>
            <a:r>
              <a:rPr lang="en-US" sz="1600" dirty="0" smtClean="0"/>
              <a:t>Meier </a:t>
            </a:r>
            <a:r>
              <a:rPr lang="en-US" sz="1600" dirty="0"/>
              <a:t>B. In guilty plea, OxyContin maker to pay $600 million. New York Times. May 10, 2007. http://www.nytimes.com/2007/05/10/business/11drug-web.html</a:t>
            </a:r>
          </a:p>
          <a:p>
            <a:endParaRPr lang="en-US" sz="1600" dirty="0"/>
          </a:p>
          <a:p>
            <a:r>
              <a:rPr lang="en-US" sz="1600" dirty="0" smtClean="0"/>
              <a:t>Miroff</a:t>
            </a:r>
            <a:r>
              <a:rPr lang="en-US" sz="1600" dirty="0"/>
              <a:t>, N. 2017, September 29. “The greatest drug fiends in the world”—an American opioid crisis in 1908. </a:t>
            </a:r>
            <a:r>
              <a:rPr lang="en-US" sz="1600" i="1" dirty="0"/>
              <a:t>Washington Post. </a:t>
            </a:r>
            <a:r>
              <a:rPr lang="en-US" sz="1600" dirty="0"/>
              <a:t>https://www.washingtonpost.com/news/retropolis/wp/2017/09/29/the-greatest-drug-fiends-in-the-world-an-american-opioid-crisis-in-1908/?</a:t>
            </a:r>
            <a:r>
              <a:rPr lang="en-US" sz="1600" dirty="0" smtClean="0"/>
              <a:t>utm_term</a:t>
            </a:r>
          </a:p>
          <a:p>
            <a:endParaRPr lang="en-US" sz="1600" dirty="0" smtClean="0"/>
          </a:p>
          <a:p>
            <a:r>
              <a:rPr lang="en-US" sz="1600" dirty="0"/>
              <a:t>Moran C. Marsh Risk Consulting. Opioid litigation: trends and risk management opportunities. October, 2018.</a:t>
            </a:r>
          </a:p>
          <a:p>
            <a:endParaRPr lang="en-US" sz="1600" dirty="0"/>
          </a:p>
          <a:p>
            <a:r>
              <a:rPr lang="en-US" sz="1600" dirty="0" smtClean="0"/>
              <a:t>Morano </a:t>
            </a:r>
            <a:r>
              <a:rPr lang="en-US" sz="1600" dirty="0"/>
              <a:t>LH et al. Occupational patterns in unintentional and undetermined drug-involved and opioid-involved overdose deaths, 2007-2012. </a:t>
            </a:r>
            <a:r>
              <a:rPr lang="en-US" sz="1600" i="1" dirty="0"/>
              <a:t>MMWR. </a:t>
            </a:r>
            <a:r>
              <a:rPr lang="en-US" sz="1600" dirty="0"/>
              <a:t>2018;67(33):</a:t>
            </a:r>
            <a:r>
              <a:rPr lang="en-US" sz="1600" dirty="0" smtClean="0"/>
              <a:t>925-930</a:t>
            </a:r>
          </a:p>
          <a:p>
            <a:endParaRPr lang="en-US" sz="1600" dirty="0"/>
          </a:p>
        </p:txBody>
      </p:sp>
    </p:spTree>
    <p:extLst>
      <p:ext uri="{BB962C8B-B14F-4D97-AF65-F5344CB8AC3E}">
        <p14:creationId xmlns:p14="http://schemas.microsoft.com/office/powerpoint/2010/main" val="12076713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6124"/>
            <a:ext cx="8229600" cy="742238"/>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457200" y="868362"/>
            <a:ext cx="8534400" cy="5913438"/>
          </a:xfrm>
        </p:spPr>
        <p:txBody>
          <a:bodyPr>
            <a:noAutofit/>
          </a:bodyPr>
          <a:lstStyle/>
          <a:p>
            <a:r>
              <a:rPr lang="en-US" sz="1600" dirty="0"/>
              <a:t>National Academies of Sciences, Engineering, and Medicine. 2017. </a:t>
            </a:r>
            <a:r>
              <a:rPr lang="en-US" sz="1600" i="1" dirty="0"/>
              <a:t>Pain management and the opioid epidemic: Balancing societal and individual benefits and risks of prescription opioid use</a:t>
            </a:r>
            <a:r>
              <a:rPr lang="en-US" sz="1600" dirty="0"/>
              <a:t>. Washington, DC: The National Academies Press</a:t>
            </a:r>
            <a:r>
              <a:rPr lang="en-US" sz="1600" dirty="0" smtClean="0"/>
              <a:t>.</a:t>
            </a:r>
          </a:p>
          <a:p>
            <a:endParaRPr lang="en-US" sz="1600" dirty="0"/>
          </a:p>
          <a:p>
            <a:r>
              <a:rPr lang="en-US" sz="1600" dirty="0" smtClean="0"/>
              <a:t>National </a:t>
            </a:r>
            <a:r>
              <a:rPr lang="en-US" sz="1600" dirty="0"/>
              <a:t>Academies of Sciences, Engineering, and Medicine. 2017. </a:t>
            </a:r>
            <a:r>
              <a:rPr lang="en-US" sz="1600" i="1" dirty="0"/>
              <a:t>Pain management and the opioid epidemic: Balancing societal and individual benefits and risks of prescription opioid use</a:t>
            </a:r>
            <a:r>
              <a:rPr lang="en-US" sz="1600" dirty="0"/>
              <a:t>. Washington, DC: The National Academies Press</a:t>
            </a:r>
            <a:r>
              <a:rPr lang="en-US" sz="1600" dirty="0" smtClean="0"/>
              <a:t>.</a:t>
            </a:r>
          </a:p>
          <a:p>
            <a:endParaRPr lang="en-US" sz="1600" dirty="0"/>
          </a:p>
          <a:p>
            <a:r>
              <a:rPr lang="en-US" sz="1600" dirty="0"/>
              <a:t>National Academies of Sciences, Engineering, and Medicine</a:t>
            </a:r>
            <a:r>
              <a:rPr lang="en-US" sz="1600" dirty="0" smtClean="0"/>
              <a:t>. 2017</a:t>
            </a:r>
            <a:r>
              <a:rPr lang="en-US" sz="1600" dirty="0"/>
              <a:t>. </a:t>
            </a:r>
            <a:r>
              <a:rPr lang="en-US" sz="1600" i="1" dirty="0"/>
              <a:t>Pain management and the opioid epidemic: Balancing societal and </a:t>
            </a:r>
            <a:r>
              <a:rPr lang="en-US" sz="1600" i="1" dirty="0" smtClean="0"/>
              <a:t>individual benefits </a:t>
            </a:r>
            <a:r>
              <a:rPr lang="en-US" sz="1600" i="1" dirty="0"/>
              <a:t>and risks of prescription opioid use</a:t>
            </a:r>
            <a:r>
              <a:rPr lang="en-US" sz="1600" dirty="0"/>
              <a:t>. Washington, DC: The National </a:t>
            </a:r>
            <a:r>
              <a:rPr lang="en-US" sz="1600" dirty="0" smtClean="0"/>
              <a:t>Academies Press</a:t>
            </a:r>
            <a:r>
              <a:rPr lang="en-US" sz="1600" dirty="0"/>
              <a:t>. doi: https://doi.org/10.17226/24781.</a:t>
            </a:r>
          </a:p>
          <a:p>
            <a:endParaRPr lang="en-US" sz="1600" dirty="0"/>
          </a:p>
          <a:p>
            <a:r>
              <a:rPr lang="en-US" sz="1600" dirty="0" smtClean="0"/>
              <a:t>National </a:t>
            </a:r>
            <a:r>
              <a:rPr lang="en-US" sz="1600" dirty="0"/>
              <a:t>Safety Council. 2017. The proactive role employers can take: opioids in the workplace. http://www.nsc.org/RxDrugOverdoseDocuments/proactive-role-employers-can-take-opioids-in-the-workplace.pdf</a:t>
            </a:r>
          </a:p>
          <a:p>
            <a:pPr>
              <a:lnSpc>
                <a:spcPct val="110000"/>
              </a:lnSpc>
            </a:pPr>
            <a:endParaRPr lang="en-US" sz="1600" dirty="0" smtClean="0"/>
          </a:p>
          <a:p>
            <a:pPr>
              <a:lnSpc>
                <a:spcPct val="110000"/>
              </a:lnSpc>
            </a:pPr>
            <a:r>
              <a:rPr lang="en-US" sz="1600" dirty="0" smtClean="0"/>
              <a:t>Nguyen </a:t>
            </a:r>
            <a:r>
              <a:rPr lang="en-US" sz="1600" dirty="0"/>
              <a:t>TM. Abuse-deterrent opioids: worth the effort and cost? CEN/ACS. November 13, 2017. </a:t>
            </a:r>
            <a:endParaRPr lang="en-US" sz="1600" dirty="0" smtClean="0"/>
          </a:p>
          <a:p>
            <a:pPr>
              <a:lnSpc>
                <a:spcPct val="110000"/>
              </a:lnSpc>
            </a:pPr>
            <a:endParaRPr lang="en-US" sz="1600" dirty="0"/>
          </a:p>
          <a:p>
            <a:pPr>
              <a:lnSpc>
                <a:spcPct val="110000"/>
              </a:lnSpc>
            </a:pPr>
            <a:r>
              <a:rPr lang="en-US" sz="1600" dirty="0" smtClean="0"/>
              <a:t>O’Hara NN. Factors associated with persistent opioid use among injured workers’ compensation claimants. </a:t>
            </a:r>
            <a:r>
              <a:rPr lang="en-US" sz="1600" i="1" dirty="0" smtClean="0"/>
              <a:t>JAMA Network Open</a:t>
            </a:r>
            <a:r>
              <a:rPr lang="en-US" sz="1600" dirty="0" smtClean="0"/>
              <a:t>. 2018:doi:10/jamanetworkopen.2018.4050</a:t>
            </a:r>
            <a:endParaRPr lang="en-US" sz="1600" dirty="0"/>
          </a:p>
          <a:p>
            <a:pPr>
              <a:lnSpc>
                <a:spcPct val="110000"/>
              </a:lnSpc>
            </a:pPr>
            <a:endParaRPr lang="en-US" sz="1600" i="1" dirty="0"/>
          </a:p>
        </p:txBody>
      </p:sp>
    </p:spTree>
    <p:extLst>
      <p:ext uri="{BB962C8B-B14F-4D97-AF65-F5344CB8AC3E}">
        <p14:creationId xmlns:p14="http://schemas.microsoft.com/office/powerpoint/2010/main" val="41503194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690" y="76200"/>
            <a:ext cx="8229600" cy="68580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457200" y="762000"/>
            <a:ext cx="8610600" cy="6019800"/>
          </a:xfrm>
        </p:spPr>
        <p:txBody>
          <a:bodyPr>
            <a:normAutofit fontScale="92500" lnSpcReduction="20000"/>
          </a:bodyPr>
          <a:lstStyle/>
          <a:p>
            <a:pPr>
              <a:lnSpc>
                <a:spcPct val="110000"/>
              </a:lnSpc>
            </a:pPr>
            <a:r>
              <a:rPr lang="en-US" sz="1800" dirty="0"/>
              <a:t>Pew Charitable Trusts. Medication-assisted treatment improves outcomes for patients with opioid use Disorder. November, 2016. http://www.pewtrusts.org/~/media/assets/2016/11/medicationassistedtreatment_v3.pdf</a:t>
            </a:r>
          </a:p>
          <a:p>
            <a:pPr>
              <a:lnSpc>
                <a:spcPct val="110000"/>
              </a:lnSpc>
            </a:pPr>
            <a:endParaRPr lang="en-US" sz="1800" dirty="0" smtClean="0"/>
          </a:p>
          <a:p>
            <a:pPr>
              <a:lnSpc>
                <a:spcPct val="110000"/>
              </a:lnSpc>
            </a:pPr>
            <a:r>
              <a:rPr lang="en-US" sz="1800" dirty="0" smtClean="0"/>
              <a:t>Porter </a:t>
            </a:r>
            <a:r>
              <a:rPr lang="en-US" sz="1800" dirty="0"/>
              <a:t>J, Jick H. Addiction rare in patients treated with narcotics. </a:t>
            </a:r>
            <a:r>
              <a:rPr lang="en-US" sz="1800" i="1" dirty="0"/>
              <a:t>NEJM.</a:t>
            </a:r>
            <a:r>
              <a:rPr lang="en-US" sz="1800" dirty="0"/>
              <a:t> 1980;302:123.</a:t>
            </a:r>
          </a:p>
          <a:p>
            <a:pPr>
              <a:lnSpc>
                <a:spcPct val="110000"/>
              </a:lnSpc>
            </a:pPr>
            <a:endParaRPr lang="en-US" sz="1800" i="1" dirty="0"/>
          </a:p>
          <a:p>
            <a:pPr>
              <a:lnSpc>
                <a:spcPct val="110000"/>
              </a:lnSpc>
            </a:pPr>
            <a:r>
              <a:rPr lang="en-US" sz="1800" dirty="0" smtClean="0"/>
              <a:t>President’s </a:t>
            </a:r>
            <a:r>
              <a:rPr lang="en-US" sz="1800" dirty="0"/>
              <a:t>Commission on Combating Drug Addiction and the Opioid Crisis. November 1, 2017. https://www.whitehouse.gov/sites/whitehouse.gov/files/images/Final_Report_Draft_11-1-2017.pdfand the opioid crisis. </a:t>
            </a:r>
            <a:r>
              <a:rPr lang="en-US" sz="1800" i="1" dirty="0"/>
              <a:t>NEJM</a:t>
            </a:r>
            <a:r>
              <a:rPr lang="en-US" sz="1800" dirty="0"/>
              <a:t>. 2017;377:2512-2517</a:t>
            </a:r>
            <a:r>
              <a:rPr lang="en-US" sz="1800" dirty="0" smtClean="0"/>
              <a:t>.</a:t>
            </a:r>
          </a:p>
          <a:p>
            <a:pPr>
              <a:lnSpc>
                <a:spcPct val="110000"/>
              </a:lnSpc>
            </a:pPr>
            <a:endParaRPr lang="en-US" sz="1800" dirty="0"/>
          </a:p>
          <a:p>
            <a:pPr>
              <a:lnSpc>
                <a:spcPct val="110000"/>
              </a:lnSpc>
            </a:pPr>
            <a:r>
              <a:rPr lang="en-US" sz="1700" dirty="0" smtClean="0"/>
              <a:t>Riches </a:t>
            </a:r>
            <a:r>
              <a:rPr lang="en-US" sz="1700" dirty="0"/>
              <a:t>JR et al. Analysis of clothing and urine from Moscow theatre siege casualties reveals carfentanil and remifentanil use. </a:t>
            </a:r>
            <a:r>
              <a:rPr lang="en-US" sz="1700" i="1" dirty="0"/>
              <a:t>Journal of Analytical Toxicology</a:t>
            </a:r>
            <a:r>
              <a:rPr lang="en-US" sz="1700" dirty="0"/>
              <a:t>. 2012;36:647-656</a:t>
            </a:r>
            <a:r>
              <a:rPr lang="en-US" sz="1700" dirty="0" smtClean="0"/>
              <a:t>.</a:t>
            </a:r>
          </a:p>
          <a:p>
            <a:pPr>
              <a:lnSpc>
                <a:spcPct val="110000"/>
              </a:lnSpc>
            </a:pPr>
            <a:endParaRPr lang="en-US" sz="1700" dirty="0"/>
          </a:p>
          <a:p>
            <a:pPr>
              <a:lnSpc>
                <a:spcPct val="110000"/>
              </a:lnSpc>
            </a:pPr>
            <a:r>
              <a:rPr lang="en-US" sz="1800" dirty="0"/>
              <a:t>Rossen LM, Bastian B, Warner M, Khan D, Chong Y. Drug poisoning mortality: United States, 1999–2016. National Center for Health Statistics. 2017. </a:t>
            </a:r>
            <a:r>
              <a:rPr lang="en-US" sz="1800" dirty="0" smtClean="0"/>
              <a:t>https</a:t>
            </a:r>
            <a:r>
              <a:rPr lang="en-US" sz="1800" dirty="0"/>
              <a:t>://www.cdc.gov/nchs/data-visualization/drug-poisoning-mortality</a:t>
            </a:r>
            <a:r>
              <a:rPr lang="en-US" sz="1800" dirty="0" smtClean="0"/>
              <a:t>/</a:t>
            </a:r>
            <a:endParaRPr lang="en-US" sz="1800" dirty="0"/>
          </a:p>
          <a:p>
            <a:pPr>
              <a:lnSpc>
                <a:spcPct val="110000"/>
              </a:lnSpc>
            </a:pPr>
            <a:endParaRPr lang="en-US" sz="1700" dirty="0"/>
          </a:p>
          <a:p>
            <a:pPr>
              <a:lnSpc>
                <a:spcPct val="110000"/>
              </a:lnSpc>
            </a:pPr>
            <a:r>
              <a:rPr lang="en-US" sz="1700" dirty="0"/>
              <a:t>Rudd RA et al. Increases in drug and opioid-involved overdose deaths — United States, 2010–2015. </a:t>
            </a:r>
            <a:r>
              <a:rPr lang="en-US" sz="1700" i="1" dirty="0"/>
              <a:t>MMWR. </a:t>
            </a:r>
            <a:r>
              <a:rPr lang="en-US" sz="1700" dirty="0"/>
              <a:t>2016;65(50-51):1445-1452.</a:t>
            </a:r>
            <a:endParaRPr lang="en-US" sz="1700" i="1" dirty="0"/>
          </a:p>
          <a:p>
            <a:pPr>
              <a:lnSpc>
                <a:spcPct val="110000"/>
              </a:lnSpc>
            </a:pPr>
            <a:endParaRPr lang="en-US" sz="1700" i="1" dirty="0"/>
          </a:p>
          <a:p>
            <a:pPr>
              <a:lnSpc>
                <a:spcPct val="110000"/>
              </a:lnSpc>
            </a:pPr>
            <a:r>
              <a:rPr lang="en-US" sz="1700" dirty="0"/>
              <a:t>Rutkow L et al. Emergency legal authority and the opioid crisis. </a:t>
            </a:r>
            <a:r>
              <a:rPr lang="en-US" sz="1700" i="1" dirty="0"/>
              <a:t>NEJM</a:t>
            </a:r>
            <a:r>
              <a:rPr lang="en-US" sz="1700" dirty="0"/>
              <a:t>. 2017;377:2512-2517</a:t>
            </a:r>
            <a:r>
              <a:rPr lang="en-US" sz="1700" dirty="0" smtClean="0"/>
              <a:t>.</a:t>
            </a:r>
          </a:p>
          <a:p>
            <a:pPr>
              <a:lnSpc>
                <a:spcPct val="110000"/>
              </a:lnSpc>
            </a:pPr>
            <a:endParaRPr lang="en-US" sz="1700" dirty="0"/>
          </a:p>
          <a:p>
            <a:pPr>
              <a:lnSpc>
                <a:spcPct val="110000"/>
              </a:lnSpc>
            </a:pPr>
            <a:endParaRPr lang="en-US" sz="1700" dirty="0"/>
          </a:p>
          <a:p>
            <a:pPr>
              <a:lnSpc>
                <a:spcPct val="110000"/>
              </a:lnSpc>
            </a:pPr>
            <a:endParaRPr lang="en-US" sz="1700" dirty="0" smtClean="0"/>
          </a:p>
          <a:p>
            <a:endParaRPr lang="en-US" sz="1700" dirty="0" smtClean="0"/>
          </a:p>
          <a:p>
            <a:endParaRPr lang="en-US" sz="1600" dirty="0"/>
          </a:p>
          <a:p>
            <a:endParaRPr lang="en-US" dirty="0"/>
          </a:p>
        </p:txBody>
      </p:sp>
    </p:spTree>
    <p:extLst>
      <p:ext uri="{BB962C8B-B14F-4D97-AF65-F5344CB8AC3E}">
        <p14:creationId xmlns:p14="http://schemas.microsoft.com/office/powerpoint/2010/main" val="3010880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b="1" dirty="0" smtClean="0"/>
              <a:t>References</a:t>
            </a:r>
            <a:endParaRPr lang="en-US" sz="2800" b="1" dirty="0"/>
          </a:p>
        </p:txBody>
      </p:sp>
      <p:sp>
        <p:nvSpPr>
          <p:cNvPr id="3" name="Content Placeholder 2"/>
          <p:cNvSpPr>
            <a:spLocks noGrp="1"/>
          </p:cNvSpPr>
          <p:nvPr>
            <p:ph idx="1"/>
          </p:nvPr>
        </p:nvSpPr>
        <p:spPr>
          <a:xfrm>
            <a:off x="457200" y="838200"/>
            <a:ext cx="8305800" cy="5943600"/>
          </a:xfrm>
        </p:spPr>
        <p:txBody>
          <a:bodyPr>
            <a:normAutofit fontScale="47500" lnSpcReduction="20000"/>
          </a:bodyPr>
          <a:lstStyle/>
          <a:p>
            <a:r>
              <a:rPr lang="en-US" sz="3400" dirty="0"/>
              <a:t>Stover BD et al. Factors associated with early opioid prescription among workers with low back injuries. The Journal of Pain. 2006;7(10): 718-725</a:t>
            </a:r>
            <a:r>
              <a:rPr lang="en-US" sz="3400" dirty="0" smtClean="0"/>
              <a:t>.</a:t>
            </a:r>
          </a:p>
          <a:p>
            <a:endParaRPr lang="en-US" sz="3400" dirty="0"/>
          </a:p>
          <a:p>
            <a:r>
              <a:rPr lang="en-US" sz="3400" dirty="0" smtClean="0"/>
              <a:t>Substance </a:t>
            </a:r>
            <a:r>
              <a:rPr lang="en-US" sz="3400" dirty="0"/>
              <a:t>Abuse and Mental Health Services Administration (SAMHSA). Center for Behavioral Health Statistics and Quality. Treatment Episode Data Set (TEDS): 2001–2011. National Admissions to Substance Abuse Treatment Services. Rockville, MD: SAMHSA, BHSIS Ser. S-65, DHHS Publ. No. SMA 13-4772; 2013</a:t>
            </a:r>
            <a:r>
              <a:rPr lang="en-US" sz="3400" dirty="0" smtClean="0"/>
              <a:t>.</a:t>
            </a:r>
          </a:p>
          <a:p>
            <a:endParaRPr lang="en-US" sz="3400" dirty="0"/>
          </a:p>
          <a:p>
            <a:r>
              <a:rPr lang="en-US" sz="3400" dirty="0" smtClean="0"/>
              <a:t>Sulman H et al. Opioids in the workplace. Issue Brief, the Massachusetts Policy Forum. November 1, 2018</a:t>
            </a:r>
            <a:r>
              <a:rPr lang="en-US" sz="3400" dirty="0"/>
              <a:t>. http://masshealthpolicyforum.brandeis.edu/forums/Documents/Opioids%20in%20the%20Workforce2018/Issue%20Brief%20Opioids%20in%20the%20Workforce.FINAL.pdf</a:t>
            </a:r>
            <a:endParaRPr lang="en-US" sz="3400" dirty="0" smtClean="0"/>
          </a:p>
          <a:p>
            <a:endParaRPr lang="en-US" sz="3400" dirty="0"/>
          </a:p>
          <a:p>
            <a:r>
              <a:rPr lang="en-US" sz="3400" dirty="0" smtClean="0"/>
              <a:t>Thumala </a:t>
            </a:r>
            <a:r>
              <a:rPr lang="en-US" sz="3400" dirty="0"/>
              <a:t>V et al. Interstate variations in use of opioids, 4</a:t>
            </a:r>
            <a:r>
              <a:rPr lang="en-US" sz="3400" baseline="30000" dirty="0"/>
              <a:t>th</a:t>
            </a:r>
            <a:r>
              <a:rPr lang="en-US" sz="3400" dirty="0"/>
              <a:t> edition, WCRI-17-28,m June, 2017. https://</a:t>
            </a:r>
            <a:r>
              <a:rPr lang="en-US" sz="3400" dirty="0" smtClean="0"/>
              <a:t>www.wcrinet.org/reports/interstate-variations-in-use-of-opioids-4th-edition</a:t>
            </a:r>
          </a:p>
          <a:p>
            <a:endParaRPr lang="en-US" sz="3400" dirty="0"/>
          </a:p>
          <a:p>
            <a:r>
              <a:rPr lang="en-US" sz="3400" dirty="0" smtClean="0"/>
              <a:t>Van </a:t>
            </a:r>
            <a:r>
              <a:rPr lang="en-US" sz="3400" dirty="0"/>
              <a:t>Zee A. The promotion and marketing of oxycontin: commercial triumph, public health tragedy. </a:t>
            </a:r>
            <a:r>
              <a:rPr lang="en-US" sz="3400" i="1" dirty="0"/>
              <a:t>Am J Public Health</a:t>
            </a:r>
            <a:r>
              <a:rPr lang="en-US" sz="3400" dirty="0"/>
              <a:t>. 2009;99(2):221-227. </a:t>
            </a:r>
          </a:p>
          <a:p>
            <a:endParaRPr lang="en-US" sz="3400" dirty="0"/>
          </a:p>
          <a:p>
            <a:r>
              <a:rPr lang="en-US" sz="3400" dirty="0"/>
              <a:t>Volkow ND, McLellan AT. Opioid abuse in chronic pain—misconceptions and mitigation strategies. </a:t>
            </a:r>
            <a:r>
              <a:rPr lang="en-US" sz="3400" i="1" dirty="0"/>
              <a:t>NEJM</a:t>
            </a:r>
            <a:r>
              <a:rPr lang="en-US" sz="3400" dirty="0"/>
              <a:t>. 2016;374:1253-1263.</a:t>
            </a:r>
          </a:p>
          <a:p>
            <a:endParaRPr lang="en-US" sz="3400" dirty="0"/>
          </a:p>
          <a:p>
            <a:r>
              <a:rPr lang="en-US" sz="3400" dirty="0"/>
              <a:t>Volkow N, Collins F. The role of science in addressing the opioid crisis. </a:t>
            </a:r>
            <a:r>
              <a:rPr lang="en-US" sz="3400" i="1" dirty="0"/>
              <a:t>NEJM. </a:t>
            </a:r>
            <a:r>
              <a:rPr lang="en-US" sz="3400" dirty="0"/>
              <a:t>2017; 377: 391-394.</a:t>
            </a:r>
          </a:p>
          <a:p>
            <a:endParaRPr lang="en-US" sz="2800" dirty="0"/>
          </a:p>
          <a:p>
            <a:endParaRPr lang="en-US" dirty="0"/>
          </a:p>
        </p:txBody>
      </p:sp>
    </p:spTree>
    <p:extLst>
      <p:ext uri="{BB962C8B-B14F-4D97-AF65-F5344CB8AC3E}">
        <p14:creationId xmlns:p14="http://schemas.microsoft.com/office/powerpoint/2010/main" val="953999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Toxicokinetics 1</a:t>
            </a:r>
            <a:endParaRPr lang="en-US" b="1" dirty="0"/>
          </a:p>
        </p:txBody>
      </p:sp>
      <p:sp>
        <p:nvSpPr>
          <p:cNvPr id="3" name="Content Placeholder 2"/>
          <p:cNvSpPr>
            <a:spLocks noGrp="1"/>
          </p:cNvSpPr>
          <p:nvPr>
            <p:ph idx="1"/>
          </p:nvPr>
        </p:nvSpPr>
        <p:spPr>
          <a:xfrm>
            <a:off x="304800" y="990600"/>
            <a:ext cx="8686800" cy="5791200"/>
          </a:xfrm>
        </p:spPr>
        <p:txBody>
          <a:bodyPr>
            <a:normAutofit/>
          </a:bodyPr>
          <a:lstStyle/>
          <a:p>
            <a:r>
              <a:rPr lang="en-US" sz="3600" dirty="0" smtClean="0"/>
              <a:t>Expected pharmacokinetics from appropriate dosing is </a:t>
            </a:r>
            <a:r>
              <a:rPr lang="en-US" sz="3600" dirty="0" smtClean="0">
                <a:solidFill>
                  <a:srgbClr val="FFFF00"/>
                </a:solidFill>
              </a:rPr>
              <a:t>not</a:t>
            </a:r>
            <a:r>
              <a:rPr lang="en-US" sz="3600" dirty="0" smtClean="0"/>
              <a:t> applicable in misuse situations leading to overdoses</a:t>
            </a:r>
          </a:p>
          <a:p>
            <a:pPr lvl="1"/>
            <a:r>
              <a:rPr lang="en-US" dirty="0" smtClean="0"/>
              <a:t>Tablet “bezoars” have erratic rates of absorption; delayed gastric emptying and decreased gut motility can </a:t>
            </a:r>
            <a:r>
              <a:rPr lang="en-US" i="1" dirty="0" smtClean="0">
                <a:solidFill>
                  <a:srgbClr val="FFFF00"/>
                </a:solidFill>
              </a:rPr>
              <a:t>decrease</a:t>
            </a:r>
            <a:r>
              <a:rPr lang="en-US" dirty="0" smtClean="0"/>
              <a:t> drug absorption</a:t>
            </a:r>
          </a:p>
          <a:p>
            <a:pPr lvl="1"/>
            <a:r>
              <a:rPr lang="en-US" dirty="0" smtClean="0"/>
              <a:t>Drug misuse behaviors </a:t>
            </a:r>
            <a:r>
              <a:rPr lang="en-US" i="1" dirty="0" smtClean="0">
                <a:solidFill>
                  <a:srgbClr val="FFFF00"/>
                </a:solidFill>
              </a:rPr>
              <a:t>increase</a:t>
            </a:r>
            <a:r>
              <a:rPr lang="en-US" dirty="0" smtClean="0"/>
              <a:t> rate of absorption—insufflating or injecting tablets, or heating fentanyl patches.</a:t>
            </a:r>
          </a:p>
          <a:p>
            <a:pPr lvl="1"/>
            <a:endParaRPr lang="en-US" dirty="0" smtClean="0"/>
          </a:p>
        </p:txBody>
      </p:sp>
    </p:spTree>
    <p:extLst>
      <p:ext uri="{BB962C8B-B14F-4D97-AF65-F5344CB8AC3E}">
        <p14:creationId xmlns:p14="http://schemas.microsoft.com/office/powerpoint/2010/main" val="526729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rmAutofit/>
          </a:bodyPr>
          <a:lstStyle/>
          <a:p>
            <a:r>
              <a:rPr lang="en-US" sz="4000" b="1" dirty="0" smtClean="0"/>
              <a:t>Toxicokinetics 2</a:t>
            </a:r>
            <a:endParaRPr lang="en-US" sz="4000" b="1" dirty="0"/>
          </a:p>
        </p:txBody>
      </p:sp>
      <p:sp>
        <p:nvSpPr>
          <p:cNvPr id="3" name="Content Placeholder 2"/>
          <p:cNvSpPr>
            <a:spLocks noGrp="1"/>
          </p:cNvSpPr>
          <p:nvPr>
            <p:ph idx="1"/>
          </p:nvPr>
        </p:nvSpPr>
        <p:spPr>
          <a:xfrm>
            <a:off x="228600" y="1371600"/>
            <a:ext cx="3581400" cy="5334000"/>
          </a:xfrm>
        </p:spPr>
        <p:txBody>
          <a:bodyPr>
            <a:normAutofit/>
          </a:bodyPr>
          <a:lstStyle/>
          <a:p>
            <a:pPr marL="457200" lvl="1" indent="0">
              <a:buNone/>
            </a:pPr>
            <a:r>
              <a:rPr lang="en-US" sz="2600" dirty="0"/>
              <a:t>Opioids, like other meds, undergo first order elimination—constant fraction is converted to metabolites by enzymatic processes per unit of time—the higher the concentration the faster the clearance.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524000"/>
            <a:ext cx="5086545" cy="4297680"/>
          </a:xfrm>
          <a:prstGeom prst="rect">
            <a:avLst/>
          </a:prstGeom>
        </p:spPr>
      </p:pic>
    </p:spTree>
    <p:extLst>
      <p:ext uri="{BB962C8B-B14F-4D97-AF65-F5344CB8AC3E}">
        <p14:creationId xmlns:p14="http://schemas.microsoft.com/office/powerpoint/2010/main" val="23800810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F4E57134F29248C69953011450C05964"/>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16321</TotalTime>
  <Words>4960</Words>
  <Application>Microsoft Office PowerPoint</Application>
  <PresentationFormat>On-screen Show (4:3)</PresentationFormat>
  <Paragraphs>590</Paragraphs>
  <Slides>79</Slides>
  <Notes>6</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Perspectives on the  U.S. Opioid Crisis </vt:lpstr>
      <vt:lpstr>Overview</vt:lpstr>
      <vt:lpstr>Papaver somniferum</vt:lpstr>
      <vt:lpstr>Opiate vs Opioid</vt:lpstr>
      <vt:lpstr>3 Categories of Opioids</vt:lpstr>
      <vt:lpstr>Pathophysiology</vt:lpstr>
      <vt:lpstr>Location of Mu-Opioid Receptors</vt:lpstr>
      <vt:lpstr>Toxicokinetics 1</vt:lpstr>
      <vt:lpstr>Toxicokinetics 2</vt:lpstr>
      <vt:lpstr>Toxicokinetics 3</vt:lpstr>
      <vt:lpstr>Use Terminology and Surveillance</vt:lpstr>
      <vt:lpstr>Clinical Manifestations of Overdose </vt:lpstr>
      <vt:lpstr> Clinical Manifestations of Being“Dopesick” </vt:lpstr>
      <vt:lpstr>PowerPoint Presentation</vt:lpstr>
      <vt:lpstr>Post-Civil War through 1900s</vt:lpstr>
      <vt:lpstr>“The Greatest Drug Fiends in the World” Miroff, N. Washington Post (2017) quoting Hamilton Wright in 1908</vt:lpstr>
      <vt:lpstr>Government Reacts to Opium Crisis</vt:lpstr>
      <vt:lpstr>1914—Harrison Act Tax</vt:lpstr>
      <vt:lpstr>Controlled Substances Act of 1970</vt:lpstr>
      <vt:lpstr>PowerPoint Presentation</vt:lpstr>
      <vt:lpstr>   20th Century Drug Epidemics:    </vt:lpstr>
      <vt:lpstr>Opioid Epidemic Phases  1990s—2010… Prescription Painkillers 2010—Present…Heroin 2013—Present…Synthetic Opioids </vt:lpstr>
      <vt:lpstr>Lifetime odds of death for selected causes, US, 2017</vt:lpstr>
      <vt:lpstr>Drug Overdose Death Rates: Aged 15 years or older by sex and age: United States, 2006–2016 </vt:lpstr>
      <vt:lpstr>PowerPoint Presentation</vt:lpstr>
      <vt:lpstr>PowerPoint Presentation</vt:lpstr>
      <vt:lpstr>PowerPoint Presentation</vt:lpstr>
      <vt:lpstr>PowerPoint Presentation</vt:lpstr>
      <vt:lpstr>PowerPoint Presentation</vt:lpstr>
      <vt:lpstr>Age-adjusted drug overdose deaths per 100,000 population: 2016 </vt:lpstr>
      <vt:lpstr>. </vt:lpstr>
      <vt:lpstr>Disproportionate Unintentional Injury Death Rates: Rural vs. Urban</vt:lpstr>
      <vt:lpstr>PowerPoint Presentation</vt:lpstr>
      <vt:lpstr>PowerPoint Presentation</vt:lpstr>
      <vt:lpstr>Causes </vt:lpstr>
      <vt:lpstr>Medical Prescribing</vt:lpstr>
      <vt:lpstr>Interventions</vt:lpstr>
      <vt:lpstr> Appropriate Opioid Prescribing CDC Guideline for Prescribing Opioids for Chronic Pain — United States, 2016 </vt:lpstr>
      <vt:lpstr>PowerPoint Presentation</vt:lpstr>
      <vt:lpstr>Calculating Total Daily Dose of Opioids https://www.cdc.gov/drugoverdose/pdf/calculating_total_daily_dose-a.pdf</vt:lpstr>
      <vt:lpstr>Prescription Drug Monitoring Programs</vt:lpstr>
      <vt:lpstr> Electronic Prescribing   </vt:lpstr>
      <vt:lpstr>Licit or Illicit Use Driving the Epidemic?</vt:lpstr>
      <vt:lpstr>Proportion of Opioid Overdose Deaths</vt:lpstr>
      <vt:lpstr>Public Health Measures</vt:lpstr>
      <vt:lpstr>Overdose-Reversal Intervention </vt:lpstr>
      <vt:lpstr>Naloxone Availability &amp; Use In The Workplace  https://www.cdc.gov/niosh/docs/2019-101/default.html</vt:lpstr>
      <vt:lpstr>Naloxone: Establishing a Program</vt:lpstr>
      <vt:lpstr>Medication Assisted Treatment</vt:lpstr>
      <vt:lpstr>Tension between Abstinence and MAT</vt:lpstr>
      <vt:lpstr> SUPPORT for Patients and Communities Act </vt:lpstr>
      <vt:lpstr> Scientific Strategies—NIH  </vt:lpstr>
      <vt:lpstr>INTERDICT Act Signed by the President January 10, 2018</vt:lpstr>
      <vt:lpstr>PowerPoint Presentation</vt:lpstr>
      <vt:lpstr>PowerPoint Presentation</vt:lpstr>
      <vt:lpstr>PowerPoint Presentation</vt:lpstr>
      <vt:lpstr>PowerPoint Presentation</vt:lpstr>
      <vt:lpstr>Industry and Occupation Data</vt:lpstr>
      <vt:lpstr>PowerPoint Presentation</vt:lpstr>
      <vt:lpstr>PowerPoint Presentation</vt:lpstr>
      <vt:lpstr>Opioid-Related Overdose Deaths and  Number of Occupational Injury and Illnesses</vt:lpstr>
      <vt:lpstr>Opioids and Workers’ Compensation  </vt:lpstr>
      <vt:lpstr>Correlates of Opioid Dispensing WCRI, December 2018</vt:lpstr>
      <vt:lpstr>Change in Average MEA per Claim with Opioids— 2010/2012—2013/2015</vt:lpstr>
      <vt:lpstr>Fentanyl &amp; First Responders</vt:lpstr>
      <vt:lpstr>Fentanyl </vt:lpstr>
      <vt:lpstr> </vt:lpstr>
      <vt:lpstr>Responders Incidents</vt:lpstr>
      <vt:lpstr>First Responders and Opioids</vt:lpstr>
      <vt:lpstr>First Responder Guidance</vt:lpstr>
      <vt:lpstr>Summary</vt:lpstr>
      <vt:lpstr>References</vt:lpstr>
      <vt:lpstr>References</vt:lpstr>
      <vt:lpstr>References</vt:lpstr>
      <vt:lpstr>References</vt:lpstr>
      <vt:lpstr>References</vt:lpstr>
      <vt:lpstr>References</vt:lpstr>
      <vt:lpstr>References</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Gregory</dc:creator>
  <cp:lastModifiedBy>SDSD</cp:lastModifiedBy>
  <cp:revision>747</cp:revision>
  <cp:lastPrinted>2018-11-07T15:54:25Z</cp:lastPrinted>
  <dcterms:created xsi:type="dcterms:W3CDTF">2013-10-07T23:24:50Z</dcterms:created>
  <dcterms:modified xsi:type="dcterms:W3CDTF">2019-03-07T21:34:20Z</dcterms:modified>
</cp:coreProperties>
</file>